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0.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1.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2.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3.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4.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5.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16.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7.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notesSlides/notesSlide18.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19.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20.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21.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22.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notesSlides/notesSlide23.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notesSlides/notesSlide24.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notesSlides/notesSlide25.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26.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27.xml" ContentType="application/vnd.openxmlformats-officedocument.presentationml.notesSlide+xml"/>
  <Override PartName="/ppt/tags/tag1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78"/>
  </p:notesMasterIdLst>
  <p:handoutMasterIdLst>
    <p:handoutMasterId r:id="rId79"/>
  </p:handoutMasterIdLst>
  <p:sldIdLst>
    <p:sldId id="2745" r:id="rId2"/>
    <p:sldId id="3484" r:id="rId3"/>
    <p:sldId id="3979" r:id="rId4"/>
    <p:sldId id="3559" r:id="rId5"/>
    <p:sldId id="3560" r:id="rId6"/>
    <p:sldId id="3641" r:id="rId7"/>
    <p:sldId id="3642" r:id="rId8"/>
    <p:sldId id="3561" r:id="rId9"/>
    <p:sldId id="3562" r:id="rId10"/>
    <p:sldId id="3644" r:id="rId11"/>
    <p:sldId id="3563" r:id="rId12"/>
    <p:sldId id="3980" r:id="rId13"/>
    <p:sldId id="3564" r:id="rId14"/>
    <p:sldId id="3719" r:id="rId15"/>
    <p:sldId id="3720" r:id="rId16"/>
    <p:sldId id="3721" r:id="rId17"/>
    <p:sldId id="3722" r:id="rId18"/>
    <p:sldId id="3723" r:id="rId19"/>
    <p:sldId id="3565" r:id="rId20"/>
    <p:sldId id="3716" r:id="rId21"/>
    <p:sldId id="3718" r:id="rId22"/>
    <p:sldId id="3717" r:id="rId23"/>
    <p:sldId id="3566" r:id="rId24"/>
    <p:sldId id="3795" r:id="rId25"/>
    <p:sldId id="3567" r:id="rId26"/>
    <p:sldId id="3798" r:id="rId27"/>
    <p:sldId id="3800" r:id="rId28"/>
    <p:sldId id="3982" r:id="rId29"/>
    <p:sldId id="3797" r:id="rId30"/>
    <p:sldId id="3799" r:id="rId31"/>
    <p:sldId id="3801" r:id="rId32"/>
    <p:sldId id="3568" r:id="rId33"/>
    <p:sldId id="3881" r:id="rId34"/>
    <p:sldId id="3882" r:id="rId35"/>
    <p:sldId id="3983" r:id="rId36"/>
    <p:sldId id="3618" r:id="rId37"/>
    <p:sldId id="3883" r:id="rId38"/>
    <p:sldId id="3984" r:id="rId39"/>
    <p:sldId id="3620" r:id="rId40"/>
    <p:sldId id="3906" r:id="rId41"/>
    <p:sldId id="3907" r:id="rId42"/>
    <p:sldId id="3985" r:id="rId43"/>
    <p:sldId id="3639" r:id="rId44"/>
    <p:sldId id="3916" r:id="rId45"/>
    <p:sldId id="3917" r:id="rId46"/>
    <p:sldId id="3986" r:id="rId47"/>
    <p:sldId id="3913" r:id="rId48"/>
    <p:sldId id="3924" r:id="rId49"/>
    <p:sldId id="3925" r:id="rId50"/>
    <p:sldId id="3926" r:id="rId51"/>
    <p:sldId id="3927" r:id="rId52"/>
    <p:sldId id="3928" r:id="rId53"/>
    <p:sldId id="3987" r:id="rId54"/>
    <p:sldId id="3914" r:id="rId55"/>
    <p:sldId id="3957" r:id="rId56"/>
    <p:sldId id="3956" r:id="rId57"/>
    <p:sldId id="3988" r:id="rId58"/>
    <p:sldId id="3915" r:id="rId59"/>
    <p:sldId id="3930" r:id="rId60"/>
    <p:sldId id="3936" r:id="rId61"/>
    <p:sldId id="3931" r:id="rId62"/>
    <p:sldId id="3937" r:id="rId63"/>
    <p:sldId id="3932" r:id="rId64"/>
    <p:sldId id="3933" r:id="rId65"/>
    <p:sldId id="3938" r:id="rId66"/>
    <p:sldId id="3939" r:id="rId67"/>
    <p:sldId id="3940" r:id="rId68"/>
    <p:sldId id="3941" r:id="rId69"/>
    <p:sldId id="3942" r:id="rId70"/>
    <p:sldId id="3943" r:id="rId71"/>
    <p:sldId id="3944" r:id="rId72"/>
    <p:sldId id="3945" r:id="rId73"/>
    <p:sldId id="3952" r:id="rId74"/>
    <p:sldId id="3951" r:id="rId75"/>
    <p:sldId id="3950" r:id="rId76"/>
    <p:sldId id="3981" r:id="rId77"/>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773">
          <p15:clr>
            <a:srgbClr val="A4A3A4"/>
          </p15:clr>
        </p15:guide>
        <p15:guide id="2" pos="4095">
          <p15:clr>
            <a:srgbClr val="A4A3A4"/>
          </p15:clr>
        </p15:guide>
        <p15:guide id="3" pos="363">
          <p15:clr>
            <a:srgbClr val="A4A3A4"/>
          </p15:clr>
        </p15:guide>
        <p15:guide id="4" orient="horz" pos="4206">
          <p15:clr>
            <a:srgbClr val="A4A3A4"/>
          </p15:clr>
        </p15:guide>
        <p15:guide id="5" pos="76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366"/>
    <a:srgbClr val="EF4232"/>
    <a:srgbClr val="BFBFBF"/>
    <a:srgbClr val="212E3C"/>
    <a:srgbClr val="FBBF09"/>
    <a:srgbClr val="03A9F0"/>
    <a:srgbClr val="FABCA8"/>
    <a:srgbClr val="57562F"/>
    <a:srgbClr val="FBCD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74" autoAdjust="0"/>
    <p:restoredTop sz="92986" autoAdjust="0"/>
  </p:normalViewPr>
  <p:slideViewPr>
    <p:cSldViewPr>
      <p:cViewPr varScale="1">
        <p:scale>
          <a:sx n="108" d="100"/>
          <a:sy n="108" d="100"/>
        </p:scale>
        <p:origin x="762" y="114"/>
      </p:cViewPr>
      <p:guideLst>
        <p:guide orient="horz" pos="773"/>
        <p:guide pos="4095"/>
        <p:guide pos="363"/>
        <p:guide orient="horz" pos="4206"/>
        <p:guide pos="7636"/>
      </p:guideLst>
    </p:cSldViewPr>
  </p:slideViewPr>
  <p:outlineViewPr>
    <p:cViewPr>
      <p:scale>
        <a:sx n="100" d="100"/>
        <a:sy n="100" d="100"/>
      </p:scale>
      <p:origin x="0" y="-14412"/>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2022/5/13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BCDA585-0DD4-4295-8522-D349BBC75F5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p:sp>
      <p:sp>
        <p:nvSpPr>
          <p:cNvPr id="28675" name="Rectangle 3"/>
          <p:cNvSpPr>
            <a:spLocks noGrp="1"/>
          </p:cNvSpPr>
          <p:nvPr>
            <p:ph type="body" idx="1"/>
          </p:nvPr>
        </p:nvSpPr>
        <p:spPr>
          <a:xfrm>
            <a:off x="685800" y="4343400"/>
            <a:ext cx="5486400" cy="4114800"/>
          </a:xfrm>
          <a:prstGeom prst="rect">
            <a:avLst/>
          </a:prstGeom>
          <a:noFill/>
          <a:ln w="9525">
            <a:noFill/>
          </a:ln>
        </p:spPr>
        <p:txBody>
          <a:bodyPr/>
          <a:lstStyle/>
          <a:p>
            <a:pPr lvl="0"/>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p:sp>
      <p:sp>
        <p:nvSpPr>
          <p:cNvPr id="28675" name="Rectangle 3"/>
          <p:cNvSpPr>
            <a:spLocks noGrp="1"/>
          </p:cNvSpPr>
          <p:nvPr>
            <p:ph type="body" idx="1"/>
          </p:nvPr>
        </p:nvSpPr>
        <p:spPr>
          <a:xfrm>
            <a:off x="685800" y="4343400"/>
            <a:ext cx="5486400" cy="4114800"/>
          </a:xfrm>
          <a:prstGeom prst="rect">
            <a:avLst/>
          </a:prstGeom>
          <a:noFill/>
          <a:ln w="9525">
            <a:noFill/>
          </a:ln>
        </p:spPr>
        <p:txBody>
          <a:bodyPr/>
          <a:lstStyle/>
          <a:p>
            <a:pPr lvl="0"/>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p:sp>
      <p:sp>
        <p:nvSpPr>
          <p:cNvPr id="28675" name="Rectangle 3"/>
          <p:cNvSpPr>
            <a:spLocks noGrp="1"/>
          </p:cNvSpPr>
          <p:nvPr>
            <p:ph type="body" idx="1"/>
          </p:nvPr>
        </p:nvSpPr>
        <p:spPr>
          <a:xfrm>
            <a:off x="685800" y="4343400"/>
            <a:ext cx="5486400" cy="4114800"/>
          </a:xfrm>
          <a:prstGeom prst="rect">
            <a:avLst/>
          </a:prstGeom>
          <a:noFill/>
          <a:ln w="9525">
            <a:noFill/>
          </a:ln>
        </p:spPr>
        <p:txBody>
          <a:bodyPr/>
          <a:lstStyle/>
          <a:p>
            <a:pPr lvl="0"/>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p:sp>
      <p:sp>
        <p:nvSpPr>
          <p:cNvPr id="28675" name="Rectangle 3"/>
          <p:cNvSpPr>
            <a:spLocks noGrp="1"/>
          </p:cNvSpPr>
          <p:nvPr>
            <p:ph type="body" idx="1"/>
          </p:nvPr>
        </p:nvSpPr>
        <p:spPr>
          <a:xfrm>
            <a:off x="685800" y="4343400"/>
            <a:ext cx="5486400" cy="4114800"/>
          </a:xfrm>
          <a:prstGeom prst="rect">
            <a:avLst/>
          </a:prstGeom>
          <a:noFill/>
          <a:ln w="9525">
            <a:noFill/>
          </a:ln>
        </p:spPr>
        <p:txBody>
          <a:bodyPr/>
          <a:lstStyle/>
          <a:p>
            <a:pPr lvl="0"/>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p:sp>
      <p:sp>
        <p:nvSpPr>
          <p:cNvPr id="28675" name="Rectangle 3"/>
          <p:cNvSpPr>
            <a:spLocks noGrp="1"/>
          </p:cNvSpPr>
          <p:nvPr>
            <p:ph type="body" idx="1"/>
          </p:nvPr>
        </p:nvSpPr>
        <p:spPr>
          <a:xfrm>
            <a:off x="685800" y="4343400"/>
            <a:ext cx="5486400" cy="4114800"/>
          </a:xfrm>
          <a:prstGeom prst="rect">
            <a:avLst/>
          </a:prstGeom>
          <a:noFill/>
          <a:ln w="9525">
            <a:noFill/>
          </a:ln>
        </p:spPr>
        <p:txBody>
          <a:bodyPr/>
          <a:lstStyle/>
          <a:p>
            <a:pPr lvl="0"/>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p:sp>
      <p:sp>
        <p:nvSpPr>
          <p:cNvPr id="28675" name="Rectangle 3"/>
          <p:cNvSpPr>
            <a:spLocks noGrp="1"/>
          </p:cNvSpPr>
          <p:nvPr>
            <p:ph type="body" idx="1"/>
          </p:nvPr>
        </p:nvSpPr>
        <p:spPr>
          <a:xfrm>
            <a:off x="685800" y="4343400"/>
            <a:ext cx="5486400" cy="4114800"/>
          </a:xfrm>
          <a:prstGeom prst="rect">
            <a:avLst/>
          </a:prstGeom>
          <a:noFill/>
          <a:ln w="9525">
            <a:noFill/>
          </a:ln>
        </p:spPr>
        <p:txBody>
          <a:bodyPr/>
          <a:lstStyle/>
          <a:p>
            <a:pPr lvl="0"/>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left.png" TargetMode="External"/><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3.xml"/><Relationship Id="rId7"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file:///C:\Users\1V994W2\PycharmProjects\PPT_Background_Generation/pic_temp/pic_sup.png"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039" y="6703596"/>
            <a:ext cx="2893219" cy="386187"/>
          </a:xfrm>
          <a:prstGeom prst="rect">
            <a:avLst/>
          </a:prstGeom>
        </p:spPr>
        <p:txBody>
          <a:bodyPr/>
          <a:lstStyle/>
          <a:p>
            <a:fld id="{E3AD87B8-9A4B-45E2-BBE5-FB86ADE287A3}" type="datetimeFigureOut">
              <a:rPr lang="zh-CN" altLang="en-US" smtClean="0"/>
              <a:t>2022/5/13</a:t>
            </a:fld>
            <a:endParaRPr lang="zh-CN" altLang="en-US"/>
          </a:p>
        </p:txBody>
      </p:sp>
      <p:sp>
        <p:nvSpPr>
          <p:cNvPr id="3" name="页脚占位符 2"/>
          <p:cNvSpPr>
            <a:spLocks noGrp="1"/>
          </p:cNvSpPr>
          <p:nvPr>
            <p:ph type="ftr" sz="quarter" idx="11"/>
          </p:nvPr>
        </p:nvSpPr>
        <p:spPr>
          <a:xfrm>
            <a:off x="4259461" y="6703596"/>
            <a:ext cx="4339828" cy="38618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1492" y="6703596"/>
            <a:ext cx="2893219" cy="386187"/>
          </a:xfrm>
          <a:prstGeom prst="rect">
            <a:avLst/>
          </a:prstGeom>
        </p:spPr>
        <p:txBody>
          <a:bodyPr/>
          <a:lstStyle/>
          <a:p>
            <a:fld id="{37AAA611-6692-4583-86AB-5AB9B972BD4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7" r:link="rId8" cstate="print">
            <a:extLst>
              <a:ext uri="{28A0092B-C50C-407E-A947-70E740481C1C}">
                <a14:useLocalDpi xmlns:a14="http://schemas.microsoft.com/office/drawing/2010/main" val="0"/>
              </a:ext>
            </a:extLst>
          </a:blip>
          <a:stretch>
            <a:fillRect/>
          </a:stretch>
        </p:blipFill>
        <p:spPr>
          <a:xfrm>
            <a:off x="0" y="1473318"/>
            <a:ext cx="3810001" cy="4286015"/>
          </a:xfrm>
          <a:prstGeom prst="rect">
            <a:avLst/>
          </a:prstGeom>
        </p:spPr>
      </p:pic>
      <p:sp>
        <p:nvSpPr>
          <p:cNvPr id="4" name="日期占位符 3"/>
          <p:cNvSpPr>
            <a:spLocks noGrp="1"/>
          </p:cNvSpPr>
          <p:nvPr>
            <p:ph type="dt" sz="half" idx="10"/>
            <p:custDataLst>
              <p:tags r:id="rId2"/>
            </p:custDataLst>
          </p:nvPr>
        </p:nvSpPr>
        <p:spPr>
          <a:xfrm>
            <a:off x="927853" y="6696722"/>
            <a:ext cx="2847656" cy="334107"/>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2022/5/13</a:t>
            </a:fld>
            <a:endParaRPr lang="zh-CN" altLang="en-US"/>
          </a:p>
        </p:txBody>
      </p:sp>
      <p:sp>
        <p:nvSpPr>
          <p:cNvPr id="5" name="页脚占位符 4"/>
          <p:cNvSpPr>
            <a:spLocks noGrp="1"/>
          </p:cNvSpPr>
          <p:nvPr>
            <p:ph type="ftr" sz="quarter" idx="11"/>
            <p:custDataLst>
              <p:tags r:id="rId3"/>
            </p:custDataLst>
          </p:nvPr>
        </p:nvSpPr>
        <p:spPr>
          <a:xfrm>
            <a:off x="4341094" y="6696722"/>
            <a:ext cx="4176563" cy="334107"/>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9081492" y="6696722"/>
            <a:ext cx="2847656" cy="334107"/>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5"/>
            </p:custDataLst>
          </p:nvPr>
        </p:nvSpPr>
        <p:spPr>
          <a:xfrm>
            <a:off x="3432349" y="2682159"/>
            <a:ext cx="5994053" cy="1024625"/>
          </a:xfrm>
        </p:spPr>
        <p:txBody>
          <a:bodyPr vert="horz" wrap="square" lIns="90170" tIns="46990" rIns="90170" bIns="4699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506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858750" cy="7232650"/>
          </a:xfrm>
          <a:prstGeom prst="rect">
            <a:avLst/>
          </a:prstGeom>
        </p:spPr>
      </p:pic>
      <p:sp>
        <p:nvSpPr>
          <p:cNvPr id="3" name="日期占位符 2"/>
          <p:cNvSpPr>
            <a:spLocks noGrp="1"/>
          </p:cNvSpPr>
          <p:nvPr>
            <p:ph type="dt" sz="half" idx="10"/>
            <p:custDataLst>
              <p:tags r:id="rId2"/>
            </p:custDataLst>
          </p:nvPr>
        </p:nvSpPr>
        <p:spPr>
          <a:xfrm>
            <a:off x="927853" y="6696722"/>
            <a:ext cx="2847656" cy="334107"/>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2022/5/13</a:t>
            </a:fld>
            <a:endParaRPr lang="zh-CN" altLang="en-US"/>
          </a:p>
        </p:txBody>
      </p:sp>
      <p:sp>
        <p:nvSpPr>
          <p:cNvPr id="4" name="页脚占位符 3"/>
          <p:cNvSpPr>
            <a:spLocks noGrp="1"/>
          </p:cNvSpPr>
          <p:nvPr>
            <p:ph type="ftr" sz="quarter" idx="11"/>
            <p:custDataLst>
              <p:tags r:id="rId3"/>
            </p:custDataLst>
          </p:nvPr>
        </p:nvSpPr>
        <p:spPr>
          <a:xfrm>
            <a:off x="4341094" y="6696722"/>
            <a:ext cx="4176563" cy="334107"/>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9081492" y="6696722"/>
            <a:ext cx="2847656" cy="334107"/>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4" hasCustomPrompt="1"/>
            <p:custDataLst>
              <p:tags r:id="rId5"/>
            </p:custDataLst>
          </p:nvPr>
        </p:nvSpPr>
        <p:spPr>
          <a:xfrm>
            <a:off x="1376958" y="4370396"/>
            <a:ext cx="4219277" cy="470122"/>
          </a:xfrm>
        </p:spPr>
        <p:txBody>
          <a:bodyPr vert="horz" wrap="square" lIns="90170" tIns="46990" rIns="90170" bIns="46990" anchor="t" anchorCtr="0">
            <a:normAutofit/>
          </a:bodyPr>
          <a:lstStyle>
            <a:lvl1pPr marL="481965" marR="0" indent="-481965" algn="l" rtl="0" eaLnBrk="1" fontAlgn="auto">
              <a:lnSpc>
                <a:spcPct val="100000"/>
              </a:lnSpc>
              <a:spcBef>
                <a:spcPts val="0"/>
              </a:spcBef>
              <a:spcAft>
                <a:spcPts val="0"/>
              </a:spcAft>
              <a:buClrTx/>
              <a:buSzPts val="2000"/>
              <a:buFont typeface="Arial" panose="020B0604020202020204" pitchFamily="34" charset="0"/>
              <a:buNone/>
              <a:defRPr sz="2110" b="0" spc="20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单击此处编辑文本</a:t>
            </a:r>
          </a:p>
        </p:txBody>
      </p:sp>
      <p:sp>
        <p:nvSpPr>
          <p:cNvPr id="2" name="标题 1"/>
          <p:cNvSpPr>
            <a:spLocks noGrp="1"/>
          </p:cNvSpPr>
          <p:nvPr>
            <p:ph type="title" idx="13" hasCustomPrompt="1"/>
            <p:custDataLst>
              <p:tags r:id="rId6"/>
            </p:custDataLst>
          </p:nvPr>
        </p:nvSpPr>
        <p:spPr>
          <a:xfrm>
            <a:off x="1376958" y="2998201"/>
            <a:ext cx="4219277" cy="1236247"/>
          </a:xfrm>
        </p:spPr>
        <p:txBody>
          <a:bodyPr vert="horz" wrap="square" lIns="90170" tIns="46990" rIns="90170" bIns="46990" anchor="b"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960" b="0" spc="7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84039" y="385072"/>
            <a:ext cx="11090672" cy="1397978"/>
          </a:xfrm>
        </p:spPr>
        <p:txBody>
          <a:bodyPr/>
          <a:lstStyle/>
          <a:p>
            <a:r>
              <a:rPr lang="zh-CN" altLang="en-US"/>
              <a:t>单击此处编辑母版标题样式</a:t>
            </a:r>
          </a:p>
        </p:txBody>
      </p:sp>
      <p:sp>
        <p:nvSpPr>
          <p:cNvPr id="3" name="内容占位符 2"/>
          <p:cNvSpPr>
            <a:spLocks noGrp="1"/>
          </p:cNvSpPr>
          <p:nvPr>
            <p:ph idx="1"/>
          </p:nvPr>
        </p:nvSpPr>
        <p:spPr>
          <a:xfrm>
            <a:off x="884039" y="1925358"/>
            <a:ext cx="11090672" cy="4589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84039" y="6703595"/>
            <a:ext cx="2893219" cy="385072"/>
          </a:xfrm>
        </p:spPr>
        <p:txBody>
          <a:bodyPr/>
          <a:lstStyle/>
          <a:p>
            <a:fld id="{33BFDFC5-D669-4DC9-94E3-07CA9AFCFD75}" type="datetimeFigureOut">
              <a:rPr lang="zh-CN" altLang="en-US" smtClean="0"/>
              <a:t>2022/5/13</a:t>
            </a:fld>
            <a:endParaRPr lang="zh-CN" altLang="en-US"/>
          </a:p>
        </p:txBody>
      </p:sp>
      <p:sp>
        <p:nvSpPr>
          <p:cNvPr id="5" name="页脚占位符 4"/>
          <p:cNvSpPr>
            <a:spLocks noGrp="1"/>
          </p:cNvSpPr>
          <p:nvPr>
            <p:ph type="ftr" sz="quarter" idx="11"/>
          </p:nvPr>
        </p:nvSpPr>
        <p:spPr>
          <a:xfrm>
            <a:off x="4259461" y="6703595"/>
            <a:ext cx="4339828" cy="385072"/>
          </a:xfrm>
        </p:spPr>
        <p:txBody>
          <a:bodyPr/>
          <a:lstStyle/>
          <a:p>
            <a:endParaRPr lang="zh-CN" altLang="en-US"/>
          </a:p>
        </p:txBody>
      </p:sp>
      <p:sp>
        <p:nvSpPr>
          <p:cNvPr id="6" name="灯片编号占位符 5"/>
          <p:cNvSpPr>
            <a:spLocks noGrp="1"/>
          </p:cNvSpPr>
          <p:nvPr>
            <p:ph type="sldNum" sz="quarter" idx="12"/>
          </p:nvPr>
        </p:nvSpPr>
        <p:spPr>
          <a:xfrm>
            <a:off x="9081492" y="6703595"/>
            <a:ext cx="2893219" cy="385072"/>
          </a:xfrm>
        </p:spPr>
        <p:txBody>
          <a:bodyPr/>
          <a:lstStyle/>
          <a:p>
            <a:fld id="{44375DF8-38CC-4446-8972-F296D6F24FB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7_Free Blank With 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706516" y="2729678"/>
            <a:ext cx="11445719" cy="948288"/>
          </a:xfrm>
        </p:spPr>
        <p:txBody>
          <a:bodyPr lIns="101600" tIns="38100" rIns="25400" bIns="38100" anchor="t" anchorCtr="0">
            <a:noAutofit/>
          </a:bodyPr>
          <a:lstStyle>
            <a:lvl1pPr algn="ctr">
              <a:defRPr sz="5695"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706516" y="3760978"/>
            <a:ext cx="11445719" cy="1002936"/>
          </a:xfrm>
        </p:spPr>
        <p:txBody>
          <a:bodyPr lIns="101600" tIns="38100" rIns="76200" bIns="38100">
            <a:noAutofit/>
          </a:bodyPr>
          <a:lstStyle>
            <a:lvl1pPr marL="0" indent="0" algn="ctr" eaLnBrk="1" fontAlgn="auto" latinLnBrk="0" hangingPunct="1">
              <a:lnSpc>
                <a:spcPct val="100000"/>
              </a:lnSpc>
              <a:buNone/>
              <a:defRPr sz="2530" u="none" strike="noStrike" kern="1200" cap="none" spc="200" normalizeH="0" baseline="0">
                <a:solidFill>
                  <a:schemeClr val="tx1"/>
                </a:solidFill>
                <a:uFillTx/>
              </a:defRPr>
            </a:lvl1pPr>
            <a:lvl2pPr marL="481965" indent="0" algn="ctr">
              <a:buNone/>
              <a:defRPr sz="2110"/>
            </a:lvl2pPr>
            <a:lvl3pPr marL="964565" indent="0" algn="ctr">
              <a:buNone/>
              <a:defRPr sz="1900"/>
            </a:lvl3pPr>
            <a:lvl4pPr marL="1446530" indent="0" algn="ctr">
              <a:buNone/>
              <a:defRPr sz="1685"/>
            </a:lvl4pPr>
            <a:lvl5pPr marL="1928495" indent="0" algn="ctr">
              <a:buNone/>
              <a:defRPr sz="1685"/>
            </a:lvl5pPr>
            <a:lvl6pPr marL="2411095" indent="0" algn="ctr">
              <a:buNone/>
              <a:defRPr sz="1685"/>
            </a:lvl6pPr>
            <a:lvl7pPr marL="2893060" indent="0" algn="ctr">
              <a:buNone/>
              <a:defRPr sz="1685"/>
            </a:lvl7pPr>
            <a:lvl8pPr marL="3375025" indent="0" algn="ctr">
              <a:buNone/>
              <a:defRPr sz="1685"/>
            </a:lvl8pPr>
            <a:lvl9pPr marL="3857625" indent="0" algn="ctr">
              <a:buNone/>
              <a:defRPr sz="1685"/>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927853" y="6696722"/>
            <a:ext cx="2847656" cy="334107"/>
          </a:xfrm>
        </p:spPr>
        <p:txBody>
          <a:bodyPr/>
          <a:lstStyle/>
          <a:p>
            <a:fld id="{760FBDFE-C587-4B4C-A407-44438C67B59E}" type="datetimeFigureOut">
              <a:rPr lang="zh-CN" altLang="en-US" smtClean="0"/>
              <a:t>2022/5/13</a:t>
            </a:fld>
            <a:endParaRPr lang="zh-CN" altLang="en-US"/>
          </a:p>
        </p:txBody>
      </p:sp>
      <p:sp>
        <p:nvSpPr>
          <p:cNvPr id="17" name="页脚占位符 16"/>
          <p:cNvSpPr>
            <a:spLocks noGrp="1"/>
          </p:cNvSpPr>
          <p:nvPr>
            <p:ph type="ftr" sz="quarter" idx="11"/>
            <p:custDataLst>
              <p:tags r:id="rId4"/>
            </p:custDataLst>
          </p:nvPr>
        </p:nvSpPr>
        <p:spPr>
          <a:xfrm>
            <a:off x="4341094" y="6696722"/>
            <a:ext cx="4176563" cy="334107"/>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9081492" y="6696722"/>
            <a:ext cx="2847656" cy="334107"/>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cxnSp>
        <p:nvCxnSpPr>
          <p:cNvPr id="8" name="直接连接符 7" hidden="1"/>
          <p:cNvCxnSpPr/>
          <p:nvPr userDrawn="1"/>
        </p:nvCxnSpPr>
        <p:spPr>
          <a:xfrm>
            <a:off x="783581" y="458148"/>
            <a:ext cx="0" cy="146754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80" name="组合 79"/>
          <p:cNvGrpSpPr/>
          <p:nvPr userDrawn="1"/>
        </p:nvGrpSpPr>
        <p:grpSpPr>
          <a:xfrm>
            <a:off x="0" y="241981"/>
            <a:ext cx="3404890" cy="608971"/>
            <a:chOff x="5829990" y="1676991"/>
            <a:chExt cx="3228413" cy="576000"/>
          </a:xfrm>
        </p:grpSpPr>
        <p:sp>
          <p:nvSpPr>
            <p:cNvPr id="81" name="矩形: 圆角 8"/>
            <p:cNvSpPr/>
            <p:nvPr/>
          </p:nvSpPr>
          <p:spPr>
            <a:xfrm>
              <a:off x="6444341" y="1676991"/>
              <a:ext cx="2614062" cy="576000"/>
            </a:xfrm>
            <a:prstGeom prst="roundRect">
              <a:avLst>
                <a:gd name="adj" fmla="val 0"/>
              </a:avLst>
            </a:prstGeom>
            <a:solidFill>
              <a:srgbClr val="56BE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80" tIns="64290" rIns="128580" bIns="64290" numCol="1" spcCol="0" rtlCol="0" fromWordArt="0" anchor="ctr" anchorCtr="0" forceAA="0" compatLnSpc="1">
              <a:noAutofit/>
            </a:bodyPr>
            <a:lstStyle/>
            <a:p>
              <a:pPr algn="ctr"/>
              <a:endParaRPr lang="zh-CN" altLang="en-US" sz="100" dirty="0"/>
            </a:p>
          </p:txBody>
        </p:sp>
        <p:sp>
          <p:nvSpPr>
            <p:cNvPr id="82" name="矩形: 圆角 8"/>
            <p:cNvSpPr/>
            <p:nvPr/>
          </p:nvSpPr>
          <p:spPr>
            <a:xfrm>
              <a:off x="5829990" y="1676991"/>
              <a:ext cx="576000" cy="576000"/>
            </a:xfrm>
            <a:prstGeom prst="roundRect">
              <a:avLst>
                <a:gd name="adj" fmla="val 0"/>
              </a:avLst>
            </a:prstGeom>
            <a:solidFill>
              <a:srgbClr val="1074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80" tIns="64290" rIns="128580" bIns="64290" numCol="1" spcCol="0" rtlCol="0" fromWordArt="0" anchor="ctr" anchorCtr="0" forceAA="0" compatLnSpc="1">
              <a:noAutofit/>
            </a:bodyPr>
            <a:lstStyle/>
            <a:p>
              <a:pPr algn="ctr" fontAlgn="ctr"/>
              <a:endParaRPr lang="en-US" altLang="zh-CN" sz="2810" b="1" dirty="0">
                <a:latin typeface="微软雅黑" panose="020B0503020204020204" pitchFamily="34" charset="-122"/>
                <a:ea typeface="微软雅黑" panose="020B0503020204020204" pitchFamily="34" charset="-122"/>
              </a:endParaRPr>
            </a:p>
          </p:txBody>
        </p:sp>
      </p:grpSp>
      <p:sp>
        <p:nvSpPr>
          <p:cNvPr id="83" name="矩形 82"/>
          <p:cNvSpPr/>
          <p:nvPr userDrawn="1"/>
        </p:nvSpPr>
        <p:spPr>
          <a:xfrm rot="10800000">
            <a:off x="7478613" y="427709"/>
            <a:ext cx="5380137" cy="237517"/>
          </a:xfrm>
          <a:prstGeom prst="rect">
            <a:avLst/>
          </a:prstGeom>
          <a:solidFill>
            <a:srgbClr val="E9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 name="文本占位符 5"/>
          <p:cNvSpPr txBox="1"/>
          <p:nvPr userDrawn="1"/>
        </p:nvSpPr>
        <p:spPr>
          <a:xfrm>
            <a:off x="1433215" y="3107361"/>
            <a:ext cx="9992320" cy="1425575"/>
          </a:xfrm>
          <a:prstGeom prst="rect">
            <a:avLst/>
          </a:prstGeom>
        </p:spPr>
        <p:txBody>
          <a:bodyPr vert="horz" wrap="square" lIns="128580" tIns="64290" rIns="128580" bIns="6429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4220" b="1">
                <a:solidFill>
                  <a:srgbClr val="F7F7F7"/>
                </a:solidFill>
                <a:latin typeface="微软雅黑" panose="020B0503020204020204" pitchFamily="34" charset="-122"/>
                <a:ea typeface="微软雅黑" panose="020B0503020204020204" pitchFamily="34" charset="-122"/>
                <a:cs typeface="+mn-ea"/>
                <a:sym typeface="+mn-lt"/>
              </a:rPr>
              <a:t>更多</a:t>
            </a:r>
            <a:r>
              <a:rPr lang="en-US" altLang="zh-CN" sz="4220" b="1">
                <a:solidFill>
                  <a:srgbClr val="F7F7F7"/>
                </a:solidFill>
                <a:latin typeface="微软雅黑" panose="020B0503020204020204" pitchFamily="34" charset="-122"/>
                <a:ea typeface="微软雅黑" panose="020B0503020204020204" pitchFamily="34" charset="-122"/>
                <a:cs typeface="+mn-ea"/>
                <a:sym typeface="+mn-lt"/>
              </a:rPr>
              <a:t>EHS</a:t>
            </a:r>
            <a:r>
              <a:rPr lang="zh-CN" altLang="en-US" sz="4220" b="1">
                <a:solidFill>
                  <a:srgbClr val="F7F7F7"/>
                </a:solidFill>
                <a:latin typeface="微软雅黑" panose="020B0503020204020204" pitchFamily="34" charset="-122"/>
                <a:ea typeface="微软雅黑" panose="020B0503020204020204" pitchFamily="34" charset="-122"/>
                <a:cs typeface="+mn-ea"/>
                <a:sym typeface="+mn-lt"/>
              </a:rPr>
              <a:t>独家精品资料，请添加“安小应”微信号：</a:t>
            </a:r>
            <a:r>
              <a:rPr lang="en-US" altLang="zh-CN" sz="4220" b="1">
                <a:solidFill>
                  <a:srgbClr val="F7F7F7"/>
                </a:solidFill>
                <a:latin typeface="微软雅黑" panose="020B0503020204020204" pitchFamily="34" charset="-122"/>
                <a:ea typeface="微软雅黑" panose="020B0503020204020204" pitchFamily="34" charset="-122"/>
                <a:cs typeface="+mn-ea"/>
                <a:sym typeface="+mn-lt"/>
              </a:rPr>
              <a:t>ansyingcysafety</a:t>
            </a:r>
            <a:endParaRPr lang="en-US" altLang="en-US" sz="4220" b="1" dirty="0">
              <a:solidFill>
                <a:srgbClr val="F7F7F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标题和四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22388" y="416882"/>
            <a:ext cx="11863090" cy="676387"/>
          </a:xfrm>
        </p:spPr>
        <p:txBody>
          <a:bodyPr/>
          <a:lstStyle/>
          <a:p>
            <a:r>
              <a:rPr lang="zh-CN" altLang="en-US"/>
              <a:t>单击此处编辑母版标题样式</a:t>
            </a:r>
          </a:p>
        </p:txBody>
      </p:sp>
      <p:sp>
        <p:nvSpPr>
          <p:cNvPr id="3" name="内容占位符 2"/>
          <p:cNvSpPr>
            <a:spLocks noGrp="1"/>
          </p:cNvSpPr>
          <p:nvPr>
            <p:ph sz="quarter" idx="1"/>
          </p:nvPr>
        </p:nvSpPr>
        <p:spPr>
          <a:xfrm>
            <a:off x="522387" y="1265714"/>
            <a:ext cx="5824389" cy="267875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561090" y="1265714"/>
            <a:ext cx="5824388" cy="267875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22387" y="4105199"/>
            <a:ext cx="5824389" cy="268043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561090" y="4105199"/>
            <a:ext cx="5824388" cy="268043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KSO_FD"/>
          <p:cNvSpPr>
            <a:spLocks noGrp="1" noChangeArrowheads="1"/>
          </p:cNvSpPr>
          <p:nvPr>
            <p:ph type="dt" sz="half" idx="12"/>
          </p:nvPr>
        </p:nvSpPr>
        <p:spPr>
          <a:xfrm>
            <a:off x="884039" y="6703595"/>
            <a:ext cx="2893219" cy="385072"/>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91B9277-4F20-44AD-9F2A-B7F1E2F1343E}" type="datetime1">
              <a:rPr kumimoji="0" lang="en-US" altLang="zh-CN" sz="1200" b="1" i="0" u="none" strike="noStrike" kern="1200" cap="none" spc="0" normalizeH="0" baseline="0" noProof="0">
                <a:ln>
                  <a:noFill/>
                </a:ln>
                <a:solidFill>
                  <a:schemeClr val="tx1">
                    <a:tint val="75000"/>
                  </a:schemeClr>
                </a:solidFill>
                <a:effectLst/>
                <a:uLnTx/>
                <a:uFillTx/>
                <a:latin typeface="黑体" panose="02010609060101010101" pitchFamily="49" charset="-122"/>
                <a:ea typeface="宋体" panose="02010600030101010101" pitchFamily="2" charset="-122"/>
                <a:cs typeface="+mn-cs"/>
              </a:rPr>
              <a:t>5/13/2022</a:t>
            </a:fld>
            <a:endParaRPr kumimoji="0" lang="en-US" altLang="zh-CN" sz="1200" b="1" i="0" u="none" strike="noStrike" kern="1200" cap="none" spc="0" normalizeH="0" baseline="0" noProof="0">
              <a:ln>
                <a:noFill/>
              </a:ln>
              <a:solidFill>
                <a:schemeClr val="tx1">
                  <a:tint val="75000"/>
                </a:schemeClr>
              </a:solidFill>
              <a:effectLst/>
              <a:uLnTx/>
              <a:uFillTx/>
              <a:latin typeface="黑体" panose="02010609060101010101" pitchFamily="49" charset="-122"/>
              <a:ea typeface="宋体" panose="02010600030101010101" pitchFamily="2" charset="-122"/>
              <a:cs typeface="+mn-cs"/>
            </a:endParaRPr>
          </a:p>
        </p:txBody>
      </p:sp>
      <p:sp>
        <p:nvSpPr>
          <p:cNvPr id="8" name="KSO_FT"/>
          <p:cNvSpPr>
            <a:spLocks noGrp="1" noChangeArrowheads="1"/>
          </p:cNvSpPr>
          <p:nvPr>
            <p:ph type="ftr" sz="quarter" idx="13"/>
          </p:nvPr>
        </p:nvSpPr>
        <p:spPr>
          <a:xfrm>
            <a:off x="4259461" y="6703595"/>
            <a:ext cx="4339828" cy="385072"/>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1" i="0" u="none" strike="noStrike" kern="1200" cap="none" spc="0" normalizeH="0" baseline="0" noProof="0">
              <a:ln>
                <a:noFill/>
              </a:ln>
              <a:solidFill>
                <a:schemeClr val="tx1">
                  <a:tint val="75000"/>
                </a:schemeClr>
              </a:solidFill>
              <a:effectLst/>
              <a:uLnTx/>
              <a:uFillTx/>
              <a:latin typeface="黑体" panose="02010609060101010101" pitchFamily="49" charset="-122"/>
              <a:ea typeface="宋体" panose="02010600030101010101" pitchFamily="2" charset="-122"/>
              <a:cs typeface="+mn-cs"/>
            </a:endParaRPr>
          </a:p>
        </p:txBody>
      </p:sp>
      <p:sp>
        <p:nvSpPr>
          <p:cNvPr id="9" name="KSO_FN"/>
          <p:cNvSpPr>
            <a:spLocks noGrp="1" noChangeArrowheads="1"/>
          </p:cNvSpPr>
          <p:nvPr>
            <p:ph type="sldNum" sz="quarter" idx="14"/>
          </p:nvPr>
        </p:nvSpPr>
        <p:spPr>
          <a:xfrm>
            <a:off x="9081492" y="6703595"/>
            <a:ext cx="2893219" cy="385072"/>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18EFAB83-ECC5-4867-B128-0762278EADE3}" type="slidenum">
              <a:rPr kumimoji="0" lang="en-US" altLang="zh-CN" sz="1200" b="1" i="0" u="none" strike="noStrike" kern="1200" cap="none" spc="0" normalizeH="0" baseline="0" noProof="0">
                <a:ln>
                  <a:noFill/>
                </a:ln>
                <a:solidFill>
                  <a:schemeClr val="tx1">
                    <a:tint val="75000"/>
                  </a:schemeClr>
                </a:solidFill>
                <a:effectLst/>
                <a:uLnTx/>
                <a:uFillTx/>
                <a:latin typeface="黑体" panose="02010609060101010101" pitchFamily="49" charset="-122"/>
                <a:ea typeface="宋体" panose="02010600030101010101" pitchFamily="2" charset="-122"/>
                <a:cs typeface="+mn-cs"/>
              </a:rPr>
              <a:t>‹#›</a:t>
            </a:fld>
            <a:endParaRPr kumimoji="0" lang="en-US" altLang="zh-CN" sz="1200" b="1" i="0" u="none" strike="noStrike" kern="1200" cap="none" spc="0" normalizeH="0" baseline="0" noProof="0">
              <a:ln>
                <a:noFill/>
              </a:ln>
              <a:solidFill>
                <a:schemeClr val="tx1">
                  <a:tint val="75000"/>
                </a:schemeClr>
              </a:solidFill>
              <a:effectLst/>
              <a:uLnTx/>
              <a:uFillTx/>
              <a:latin typeface="黑体" panose="02010609060101010101" pitchFamily="49" charset="-122"/>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637" y="1784435"/>
            <a:ext cx="11945689" cy="4041149"/>
          </a:xfrm>
          <a:prstGeom prst="rect">
            <a:avLst/>
          </a:prstGeom>
        </p:spPr>
        <p:txBody>
          <a:bodyPr>
            <a:noAutofit/>
          </a:bodyPr>
          <a:lstStyle>
            <a:lvl1pPr marL="0" marR="0" indent="0" algn="l" defTabSz="939800" rtl="0" eaLnBrk="1" fontAlgn="auto" latinLnBrk="0" hangingPunct="1">
              <a:lnSpc>
                <a:spcPct val="100000"/>
              </a:lnSpc>
              <a:spcBef>
                <a:spcPct val="521000"/>
              </a:spcBef>
              <a:spcAft>
                <a:spcPts val="0"/>
              </a:spcAft>
              <a:buClr>
                <a:schemeClr val="accent1"/>
              </a:buClr>
              <a:buSzPct val="80000"/>
              <a:buFontTx/>
              <a:buNone/>
              <a:defRPr b="0"/>
            </a:lvl1pPr>
            <a:lvl2pPr marL="0" marR="0" indent="0" algn="l" defTabSz="939800" rtl="0" eaLnBrk="1" fontAlgn="auto" latinLnBrk="0" hangingPunct="1">
              <a:lnSpc>
                <a:spcPct val="100000"/>
              </a:lnSpc>
              <a:spcBef>
                <a:spcPts val="1300"/>
              </a:spcBef>
              <a:spcAft>
                <a:spcPts val="0"/>
              </a:spcAft>
              <a:buClr>
                <a:schemeClr val="accent1"/>
              </a:buClr>
              <a:buSzPct val="80000"/>
              <a:buFontTx/>
              <a:buNone/>
              <a:defRPr/>
            </a:lvl2pPr>
            <a:lvl3pPr marL="0" marR="0" indent="0" algn="l" defTabSz="939800" rtl="0" eaLnBrk="1" fontAlgn="auto" latinLnBrk="0" hangingPunct="1">
              <a:lnSpc>
                <a:spcPct val="100000"/>
              </a:lnSpc>
              <a:spcBef>
                <a:spcPct val="521000"/>
              </a:spcBef>
              <a:spcAft>
                <a:spcPts val="0"/>
              </a:spcAft>
              <a:buClr>
                <a:schemeClr val="accent1"/>
              </a:buClr>
              <a:buSzPct val="80000"/>
              <a:buFontTx/>
              <a:buNone/>
              <a:defRPr/>
            </a:lvl3pPr>
            <a:lvl4pPr marL="292735" indent="-194945">
              <a:spcBef>
                <a:spcPts val="645"/>
              </a:spcBef>
              <a:buClr>
                <a:schemeClr val="accent1"/>
              </a:buClr>
              <a:buFont typeface="Wingdings" panose="05000000000000000000" pitchFamily="2" charset="2"/>
              <a:buChar char=""/>
              <a:defRPr sz="1910"/>
            </a:lvl4pPr>
          </a:lstStyle>
          <a:p>
            <a:pPr lvl="0"/>
            <a:r>
              <a:rPr lang="en-US"/>
              <a:t>Click to edit Master text styles</a:t>
            </a:r>
          </a:p>
          <a:p>
            <a:pPr lvl="1"/>
            <a:r>
              <a:rPr lang="en-US"/>
              <a:t>Second level</a:t>
            </a:r>
          </a:p>
          <a:p>
            <a:pPr lvl="2"/>
            <a:r>
              <a:rPr lang="en-US"/>
              <a:t>Third level</a:t>
            </a:r>
          </a:p>
          <a:p>
            <a:pPr lvl="3"/>
            <a:r>
              <a:rPr lang="en-US"/>
              <a:t>Fourth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s>
</file>

<file path=ppt/slides/_rels/slide12.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notesSlide" Target="../notesSlides/notesSlide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10.xml"/><Relationship Id="rId5" Type="http://schemas.openxmlformats.org/officeDocument/2006/relationships/tags" Target="../tags/tag45.xml"/><Relationship Id="rId4" Type="http://schemas.openxmlformats.org/officeDocument/2006/relationships/tags" Target="../tags/tag4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Layout" Target="../slideLayouts/slideLayout2.xml"/><Relationship Id="rId4" Type="http://schemas.openxmlformats.org/officeDocument/2006/relationships/tags" Target="../tags/tag6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tags" Target="../tags/tag77.xml"/></Relationships>
</file>

<file path=ppt/slides/_rels/slide28.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notesSlide" Target="../notesSlides/notesSlide10.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0.xml"/><Relationship Id="rId5" Type="http://schemas.openxmlformats.org/officeDocument/2006/relationships/tags" Target="../tags/tag83.xml"/><Relationship Id="rId4" Type="http://schemas.openxmlformats.org/officeDocument/2006/relationships/tags" Target="../tags/tag8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notesSlide" Target="../notesSlides/notesSlide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10.xml"/><Relationship Id="rId5" Type="http://schemas.openxmlformats.org/officeDocument/2006/relationships/tags" Target="../tags/tag23.xml"/><Relationship Id="rId4" Type="http://schemas.openxmlformats.org/officeDocument/2006/relationships/tags" Target="../tags/tag2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tags" Target="../tags/tag9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3.xml"/><Relationship Id="rId1" Type="http://schemas.openxmlformats.org/officeDocument/2006/relationships/tags" Target="../tags/tag9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notesSlide" Target="../notesSlides/notesSlide11.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0.xml"/><Relationship Id="rId5" Type="http://schemas.openxmlformats.org/officeDocument/2006/relationships/tags" Target="../tags/tag100.xml"/><Relationship Id="rId4" Type="http://schemas.openxmlformats.org/officeDocument/2006/relationships/tags" Target="../tags/tag99.xml"/></Relationships>
</file>

<file path=ppt/slides/_rels/slide36.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23.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tags" Target="../tags/tag10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notesSlide" Target="../notesSlides/notesSlide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10.xml"/><Relationship Id="rId5" Type="http://schemas.openxmlformats.org/officeDocument/2006/relationships/tags" Target="../tags/tag110.xml"/><Relationship Id="rId4" Type="http://schemas.openxmlformats.org/officeDocument/2006/relationships/tags" Target="../tags/tag10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notesSlide" Target="../notesSlides/notesSlide1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10.xml"/><Relationship Id="rId5" Type="http://schemas.openxmlformats.org/officeDocument/2006/relationships/tags" Target="../tags/tag121.xml"/><Relationship Id="rId4" Type="http://schemas.openxmlformats.org/officeDocument/2006/relationships/tags" Target="../tags/tag12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tags" Target="../tags/tag12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notesSlide" Target="../notesSlides/notesSlide1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slideLayout" Target="../slideLayouts/slideLayout10.xml"/><Relationship Id="rId5" Type="http://schemas.openxmlformats.org/officeDocument/2006/relationships/tags" Target="../tags/tag132.xml"/><Relationship Id="rId4" Type="http://schemas.openxmlformats.org/officeDocument/2006/relationships/tags" Target="../tags/tag13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4.xml"/><Relationship Id="rId1" Type="http://schemas.openxmlformats.org/officeDocument/2006/relationships/tags" Target="../tags/tag13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8.xml"/><Relationship Id="rId1" Type="http://schemas.openxmlformats.org/officeDocument/2006/relationships/tags" Target="../tags/tag137.xml"/></Relationships>
</file>

<file path=ppt/slides/_rels/slide5.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xml"/><Relationship Id="rId1" Type="http://schemas.openxmlformats.org/officeDocument/2006/relationships/tags" Target="../tags/tag13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xml"/><Relationship Id="rId1" Type="http://schemas.openxmlformats.org/officeDocument/2006/relationships/tags" Target="../tags/tag14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tags" Target="../tags/tag143.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tags" Target="../tags/tag147.xml"/><Relationship Id="rId7" Type="http://schemas.openxmlformats.org/officeDocument/2006/relationships/notesSlide" Target="../notesSlides/notesSlide15.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10.xml"/><Relationship Id="rId5" Type="http://schemas.openxmlformats.org/officeDocument/2006/relationships/tags" Target="../tags/tag149.xml"/><Relationship Id="rId4" Type="http://schemas.openxmlformats.org/officeDocument/2006/relationships/tags" Target="../tags/tag148.xml"/></Relationships>
</file>

<file path=ppt/slides/_rels/slide54.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tags" Target="../tags/tag159.xml"/><Relationship Id="rId7" Type="http://schemas.openxmlformats.org/officeDocument/2006/relationships/notesSlide" Target="../notesSlides/notesSlide16.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slideLayout" Target="../slideLayouts/slideLayout10.xml"/><Relationship Id="rId5" Type="http://schemas.openxmlformats.org/officeDocument/2006/relationships/tags" Target="../tags/tag161.xml"/><Relationship Id="rId4" Type="http://schemas.openxmlformats.org/officeDocument/2006/relationships/tags" Target="../tags/tag16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image" Target="../media/image39.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40.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image" Target="../media/image41.pn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6.xml"/><Relationship Id="rId1" Type="http://schemas.openxmlformats.org/officeDocument/2006/relationships/tags" Target="../tags/tag175.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notesSlide" Target="../notesSlides/notesSlide18.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notesSlide" Target="../notesSlides/notesSlide2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46.png"/><Relationship Id="rId5" Type="http://schemas.openxmlformats.org/officeDocument/2006/relationships/image" Target="../media/image43.png"/><Relationship Id="rId4" Type="http://schemas.openxmlformats.org/officeDocument/2006/relationships/notesSlide" Target="../notesSlides/notesSlide2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notesSlide" Target="../notesSlides/notesSlide2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image" Target="../media/image43.png"/><Relationship Id="rId4" Type="http://schemas.openxmlformats.org/officeDocument/2006/relationships/notesSlide" Target="../notesSlides/notesSlide23.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image" Target="../media/image48.png"/><Relationship Id="rId4" Type="http://schemas.openxmlformats.org/officeDocument/2006/relationships/notesSlide" Target="../notesSlides/notesSlide2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image" Target="../media/image49.png"/><Relationship Id="rId4" Type="http://schemas.openxmlformats.org/officeDocument/2006/relationships/notesSlide" Target="../notesSlides/notesSlide2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96.xml"/><Relationship Id="rId1" Type="http://schemas.openxmlformats.org/officeDocument/2006/relationships/tags" Target="../tags/tag195.xml"/><Relationship Id="rId4" Type="http://schemas.openxmlformats.org/officeDocument/2006/relationships/notesSlide" Target="../notesSlides/notesSlide26.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9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7581900" y="4747895"/>
            <a:ext cx="4123690" cy="1038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培训人：徐超</a:t>
            </a:r>
          </a:p>
        </p:txBody>
      </p:sp>
      <p:sp>
        <p:nvSpPr>
          <p:cNvPr id="11" name="矩形 10"/>
          <p:cNvSpPr/>
          <p:nvPr/>
        </p:nvSpPr>
        <p:spPr>
          <a:xfrm>
            <a:off x="12700" y="2181285"/>
            <a:ext cx="12179300" cy="1938020"/>
          </a:xfrm>
          <a:prstGeom prst="rect">
            <a:avLst/>
          </a:prstGeom>
        </p:spPr>
        <p:txBody>
          <a:bodyPr wrap="square">
            <a:spAutoFit/>
          </a:bodyPr>
          <a:lstStyle/>
          <a:p>
            <a:pPr algn="ctr">
              <a:lnSpc>
                <a:spcPct val="150000"/>
              </a:lnSpc>
            </a:pPr>
            <a:r>
              <a:rPr lang="zh-CN" altLang="en-US" sz="4000" b="1" dirty="0">
                <a:solidFill>
                  <a:prstClr val="white"/>
                </a:solidFill>
                <a:latin typeface="微软雅黑 Light" panose="020B0502040204020203" pitchFamily="34" charset="-122"/>
                <a:ea typeface="微软雅黑 Light" panose="020B0502040204020203" pitchFamily="34" charset="-122"/>
                <a:sym typeface="+mn-ea"/>
              </a:rPr>
              <a:t>上海泛微网络科技股份有限公司</a:t>
            </a:r>
            <a:endParaRPr lang="zh-CN" altLang="en-US" sz="4000" b="1" dirty="0">
              <a:solidFill>
                <a:prstClr val="white"/>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开发入职培训</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a:solidFill>
                  <a:schemeClr val="bg1"/>
                </a:solidFill>
                <a:latin typeface="微软雅黑" panose="020B0503020204020204" pitchFamily="34" charset="-122"/>
                <a:ea typeface="微软雅黑" panose="020B0503020204020204" pitchFamily="34" charset="-122"/>
              </a:rPr>
              <a:t>后端</a:t>
            </a:r>
          </a:p>
        </p:txBody>
      </p:sp>
      <p:sp>
        <p:nvSpPr>
          <p:cNvPr id="12" name="矩形 11"/>
          <p:cNvSpPr/>
          <p:nvPr/>
        </p:nvSpPr>
        <p:spPr>
          <a:xfrm>
            <a:off x="152398" y="6204418"/>
            <a:ext cx="12190415" cy="401328"/>
          </a:xfrm>
          <a:prstGeom prst="rect">
            <a:avLst/>
          </a:prstGeom>
        </p:spPr>
        <p:txBody>
          <a:bodyPr wrap="square">
            <a:spAutoFit/>
          </a:bodyPr>
          <a:lstStyle/>
          <a:p>
            <a:pPr lvl="0" algn="ctr" eaLnBrk="0" fontAlgn="base" hangingPunct="0">
              <a:lnSpc>
                <a:spcPct val="140000"/>
              </a:lnSpc>
              <a:spcBef>
                <a:spcPct val="50000"/>
              </a:spcBef>
              <a:spcAft>
                <a:spcPct val="0"/>
              </a:spcAft>
              <a:buClr>
                <a:srgbClr val="000044"/>
              </a:buClr>
              <a:buSzPct val="75000"/>
              <a:defRPr/>
            </a:pPr>
            <a:r>
              <a:rPr lang="zh-CN" altLang="en-US" sz="1600" b="1" dirty="0">
                <a:solidFill>
                  <a:prstClr val="white"/>
                </a:solidFill>
                <a:latin typeface="微软雅黑 Light" panose="020B0502040204020203" pitchFamily="34" charset="-122"/>
                <a:ea typeface="微软雅黑 Light" panose="020B0502040204020203" pitchFamily="34" charset="-122"/>
              </a:rPr>
              <a:t>上海泛微网络科技股份有限公司</a:t>
            </a:r>
          </a:p>
        </p:txBody>
      </p:sp>
    </p:spTree>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01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安全生产常识</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4"/>
          <a:stretch>
            <a:fillRect/>
          </a:stretch>
        </p:blipFill>
        <p:spPr>
          <a:xfrm>
            <a:off x="668655" y="1456055"/>
            <a:ext cx="11944985" cy="5617845"/>
          </a:xfrm>
          <a:prstGeom prst="rect">
            <a:avLst/>
          </a:prstGeom>
        </p:spPr>
      </p:pic>
      <p:sp>
        <p:nvSpPr>
          <p:cNvPr id="13" name="圆角矩形 12"/>
          <p:cNvSpPr/>
          <p:nvPr/>
        </p:nvSpPr>
        <p:spPr>
          <a:xfrm>
            <a:off x="733425" y="804545"/>
            <a:ext cx="324485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、建模表单校验实际效果</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38" name="组合 15"/>
          <p:cNvGrpSpPr/>
          <p:nvPr/>
        </p:nvGrpSpPr>
        <p:grpSpPr>
          <a:xfrm>
            <a:off x="4123731" y="4059048"/>
            <a:ext cx="555843" cy="753401"/>
            <a:chOff x="10886229" y="4945802"/>
            <a:chExt cx="1195388" cy="1625600"/>
          </a:xfrm>
        </p:grpSpPr>
        <p:sp>
          <p:nvSpPr>
            <p:cNvPr id="26654" name="Oval 221979"/>
            <p:cNvSpPr/>
            <p:nvPr/>
          </p:nvSpPr>
          <p:spPr>
            <a:xfrm>
              <a:off x="11333904" y="4945802"/>
              <a:ext cx="247650" cy="249238"/>
            </a:xfrm>
            <a:prstGeom prst="ellipse">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FontTx/>
                <a:buNone/>
              </a:pPr>
              <a:endParaRPr lang="zh-CN" altLang="en-US" sz="1900" b="1" dirty="0">
                <a:latin typeface="黑体" panose="02010609060101010101" pitchFamily="49" charset="-122"/>
              </a:endParaRPr>
            </a:p>
          </p:txBody>
        </p:sp>
        <p:sp>
          <p:nvSpPr>
            <p:cNvPr id="26655" name="Freeform 221980"/>
            <p:cNvSpPr>
              <a:spLocks noEditPoints="1"/>
            </p:cNvSpPr>
            <p:nvPr/>
          </p:nvSpPr>
          <p:spPr>
            <a:xfrm>
              <a:off x="10886229" y="5223614"/>
              <a:ext cx="1195388" cy="13477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19" h="585">
                  <a:moveTo>
                    <a:pt x="305" y="437"/>
                  </a:moveTo>
                  <a:cubicBezTo>
                    <a:pt x="304" y="315"/>
                    <a:pt x="304" y="315"/>
                    <a:pt x="304" y="315"/>
                  </a:cubicBezTo>
                  <a:cubicBezTo>
                    <a:pt x="304" y="309"/>
                    <a:pt x="307" y="302"/>
                    <a:pt x="311" y="297"/>
                  </a:cubicBezTo>
                  <a:cubicBezTo>
                    <a:pt x="316" y="292"/>
                    <a:pt x="322" y="290"/>
                    <a:pt x="329" y="290"/>
                  </a:cubicBezTo>
                  <a:cubicBezTo>
                    <a:pt x="329" y="290"/>
                    <a:pt x="337" y="290"/>
                    <a:pt x="350" y="289"/>
                  </a:cubicBezTo>
                  <a:cubicBezTo>
                    <a:pt x="349" y="282"/>
                    <a:pt x="348" y="277"/>
                    <a:pt x="348" y="277"/>
                  </a:cubicBezTo>
                  <a:cubicBezTo>
                    <a:pt x="348" y="277"/>
                    <a:pt x="344" y="131"/>
                    <a:pt x="344" y="131"/>
                  </a:cubicBezTo>
                  <a:cubicBezTo>
                    <a:pt x="392" y="267"/>
                    <a:pt x="392" y="267"/>
                    <a:pt x="392" y="267"/>
                  </a:cubicBezTo>
                  <a:cubicBezTo>
                    <a:pt x="384" y="273"/>
                    <a:pt x="378" y="280"/>
                    <a:pt x="376" y="289"/>
                  </a:cubicBezTo>
                  <a:cubicBezTo>
                    <a:pt x="375" y="292"/>
                    <a:pt x="375" y="294"/>
                    <a:pt x="375" y="297"/>
                  </a:cubicBezTo>
                  <a:cubicBezTo>
                    <a:pt x="375" y="298"/>
                    <a:pt x="375" y="299"/>
                    <a:pt x="375" y="300"/>
                  </a:cubicBezTo>
                  <a:cubicBezTo>
                    <a:pt x="349" y="300"/>
                    <a:pt x="329" y="300"/>
                    <a:pt x="329" y="300"/>
                  </a:cubicBezTo>
                  <a:cubicBezTo>
                    <a:pt x="325" y="300"/>
                    <a:pt x="322" y="302"/>
                    <a:pt x="319" y="305"/>
                  </a:cubicBezTo>
                  <a:cubicBezTo>
                    <a:pt x="316" y="308"/>
                    <a:pt x="314" y="311"/>
                    <a:pt x="314" y="315"/>
                  </a:cubicBezTo>
                  <a:cubicBezTo>
                    <a:pt x="316" y="436"/>
                    <a:pt x="316" y="436"/>
                    <a:pt x="316" y="436"/>
                  </a:cubicBezTo>
                  <a:cubicBezTo>
                    <a:pt x="316" y="445"/>
                    <a:pt x="323" y="451"/>
                    <a:pt x="331" y="451"/>
                  </a:cubicBezTo>
                  <a:cubicBezTo>
                    <a:pt x="504" y="449"/>
                    <a:pt x="504" y="449"/>
                    <a:pt x="504" y="449"/>
                  </a:cubicBezTo>
                  <a:cubicBezTo>
                    <a:pt x="513" y="449"/>
                    <a:pt x="519" y="442"/>
                    <a:pt x="519" y="434"/>
                  </a:cubicBezTo>
                  <a:cubicBezTo>
                    <a:pt x="518" y="313"/>
                    <a:pt x="518" y="313"/>
                    <a:pt x="518" y="313"/>
                  </a:cubicBezTo>
                  <a:cubicBezTo>
                    <a:pt x="518" y="309"/>
                    <a:pt x="516" y="305"/>
                    <a:pt x="513" y="302"/>
                  </a:cubicBezTo>
                  <a:cubicBezTo>
                    <a:pt x="510" y="300"/>
                    <a:pt x="507" y="298"/>
                    <a:pt x="503" y="298"/>
                  </a:cubicBezTo>
                  <a:cubicBezTo>
                    <a:pt x="503" y="298"/>
                    <a:pt x="483" y="298"/>
                    <a:pt x="457" y="299"/>
                  </a:cubicBezTo>
                  <a:cubicBezTo>
                    <a:pt x="457" y="298"/>
                    <a:pt x="457" y="297"/>
                    <a:pt x="457" y="296"/>
                  </a:cubicBezTo>
                  <a:cubicBezTo>
                    <a:pt x="457" y="296"/>
                    <a:pt x="457" y="296"/>
                    <a:pt x="457" y="296"/>
                  </a:cubicBezTo>
                  <a:cubicBezTo>
                    <a:pt x="457" y="293"/>
                    <a:pt x="457" y="291"/>
                    <a:pt x="456" y="288"/>
                  </a:cubicBezTo>
                  <a:cubicBezTo>
                    <a:pt x="453" y="276"/>
                    <a:pt x="443" y="267"/>
                    <a:pt x="429" y="263"/>
                  </a:cubicBezTo>
                  <a:cubicBezTo>
                    <a:pt x="426" y="230"/>
                    <a:pt x="409" y="101"/>
                    <a:pt x="356" y="38"/>
                  </a:cubicBezTo>
                  <a:cubicBezTo>
                    <a:pt x="323" y="0"/>
                    <a:pt x="282" y="3"/>
                    <a:pt x="278" y="3"/>
                  </a:cubicBezTo>
                  <a:cubicBezTo>
                    <a:pt x="275" y="3"/>
                    <a:pt x="238" y="2"/>
                    <a:pt x="208" y="31"/>
                  </a:cubicBezTo>
                  <a:cubicBezTo>
                    <a:pt x="208" y="31"/>
                    <a:pt x="203" y="36"/>
                    <a:pt x="196" y="45"/>
                  </a:cubicBezTo>
                  <a:cubicBezTo>
                    <a:pt x="190" y="2"/>
                    <a:pt x="190" y="2"/>
                    <a:pt x="190" y="2"/>
                  </a:cubicBezTo>
                  <a:cubicBezTo>
                    <a:pt x="184" y="4"/>
                    <a:pt x="184" y="4"/>
                    <a:pt x="184" y="4"/>
                  </a:cubicBezTo>
                  <a:cubicBezTo>
                    <a:pt x="181" y="5"/>
                    <a:pt x="123" y="30"/>
                    <a:pt x="86" y="62"/>
                  </a:cubicBezTo>
                  <a:cubicBezTo>
                    <a:pt x="75" y="55"/>
                    <a:pt x="41" y="34"/>
                    <a:pt x="8" y="28"/>
                  </a:cubicBezTo>
                  <a:cubicBezTo>
                    <a:pt x="0" y="26"/>
                    <a:pt x="0" y="26"/>
                    <a:pt x="0" y="26"/>
                  </a:cubicBezTo>
                  <a:cubicBezTo>
                    <a:pt x="31" y="169"/>
                    <a:pt x="31" y="169"/>
                    <a:pt x="31" y="169"/>
                  </a:cubicBezTo>
                  <a:cubicBezTo>
                    <a:pt x="34" y="170"/>
                    <a:pt x="34" y="170"/>
                    <a:pt x="34" y="170"/>
                  </a:cubicBezTo>
                  <a:cubicBezTo>
                    <a:pt x="34" y="170"/>
                    <a:pt x="66" y="178"/>
                    <a:pt x="101" y="206"/>
                  </a:cubicBezTo>
                  <a:cubicBezTo>
                    <a:pt x="135" y="269"/>
                    <a:pt x="170" y="220"/>
                    <a:pt x="170" y="220"/>
                  </a:cubicBezTo>
                  <a:cubicBezTo>
                    <a:pt x="177" y="211"/>
                    <a:pt x="199" y="173"/>
                    <a:pt x="199" y="173"/>
                  </a:cubicBezTo>
                  <a:cubicBezTo>
                    <a:pt x="199" y="208"/>
                    <a:pt x="202" y="282"/>
                    <a:pt x="202" y="282"/>
                  </a:cubicBezTo>
                  <a:cubicBezTo>
                    <a:pt x="202" y="283"/>
                    <a:pt x="132" y="570"/>
                    <a:pt x="132" y="570"/>
                  </a:cubicBezTo>
                  <a:cubicBezTo>
                    <a:pt x="173" y="584"/>
                    <a:pt x="173" y="584"/>
                    <a:pt x="173" y="584"/>
                  </a:cubicBezTo>
                  <a:cubicBezTo>
                    <a:pt x="173" y="584"/>
                    <a:pt x="259" y="386"/>
                    <a:pt x="265" y="369"/>
                  </a:cubicBezTo>
                  <a:cubicBezTo>
                    <a:pt x="271" y="386"/>
                    <a:pt x="306" y="466"/>
                    <a:pt x="306" y="466"/>
                  </a:cubicBezTo>
                  <a:cubicBezTo>
                    <a:pt x="422" y="585"/>
                    <a:pt x="422" y="585"/>
                    <a:pt x="422" y="585"/>
                  </a:cubicBezTo>
                  <a:cubicBezTo>
                    <a:pt x="454" y="554"/>
                    <a:pt x="454" y="554"/>
                    <a:pt x="454" y="554"/>
                  </a:cubicBezTo>
                  <a:cubicBezTo>
                    <a:pt x="454" y="554"/>
                    <a:pt x="407" y="493"/>
                    <a:pt x="383" y="461"/>
                  </a:cubicBezTo>
                  <a:cubicBezTo>
                    <a:pt x="331" y="462"/>
                    <a:pt x="331" y="462"/>
                    <a:pt x="331" y="462"/>
                  </a:cubicBezTo>
                  <a:cubicBezTo>
                    <a:pt x="317" y="462"/>
                    <a:pt x="305" y="451"/>
                    <a:pt x="305" y="437"/>
                  </a:cubicBezTo>
                  <a:close/>
                  <a:moveTo>
                    <a:pt x="439" y="288"/>
                  </a:moveTo>
                  <a:cubicBezTo>
                    <a:pt x="441" y="291"/>
                    <a:pt x="441" y="293"/>
                    <a:pt x="441" y="296"/>
                  </a:cubicBezTo>
                  <a:cubicBezTo>
                    <a:pt x="441" y="297"/>
                    <a:pt x="441" y="298"/>
                    <a:pt x="441" y="299"/>
                  </a:cubicBezTo>
                  <a:cubicBezTo>
                    <a:pt x="425" y="299"/>
                    <a:pt x="407" y="299"/>
                    <a:pt x="391" y="299"/>
                  </a:cubicBezTo>
                  <a:cubicBezTo>
                    <a:pt x="391" y="299"/>
                    <a:pt x="391" y="298"/>
                    <a:pt x="391" y="297"/>
                  </a:cubicBezTo>
                  <a:cubicBezTo>
                    <a:pt x="391" y="294"/>
                    <a:pt x="391" y="291"/>
                    <a:pt x="393" y="289"/>
                  </a:cubicBezTo>
                  <a:cubicBezTo>
                    <a:pt x="396" y="282"/>
                    <a:pt x="405" y="276"/>
                    <a:pt x="416" y="276"/>
                  </a:cubicBezTo>
                  <a:cubicBezTo>
                    <a:pt x="426" y="276"/>
                    <a:pt x="435" y="281"/>
                    <a:pt x="439" y="288"/>
                  </a:cubicBezTo>
                  <a:close/>
                  <a:moveTo>
                    <a:pt x="116" y="201"/>
                  </a:moveTo>
                  <a:cubicBezTo>
                    <a:pt x="92" y="70"/>
                    <a:pt x="92" y="70"/>
                    <a:pt x="92" y="70"/>
                  </a:cubicBezTo>
                  <a:cubicBezTo>
                    <a:pt x="121" y="45"/>
                    <a:pt x="165" y="24"/>
                    <a:pt x="182" y="17"/>
                  </a:cubicBezTo>
                  <a:cubicBezTo>
                    <a:pt x="183" y="29"/>
                    <a:pt x="199" y="136"/>
                    <a:pt x="200" y="143"/>
                  </a:cubicBezTo>
                  <a:cubicBezTo>
                    <a:pt x="156" y="166"/>
                    <a:pt x="127" y="190"/>
                    <a:pt x="116" y="201"/>
                  </a:cubicBezTo>
                  <a:close/>
                  <a:moveTo>
                    <a:pt x="81" y="71"/>
                  </a:moveTo>
                  <a:cubicBezTo>
                    <a:pt x="104" y="196"/>
                    <a:pt x="104" y="196"/>
                    <a:pt x="104" y="196"/>
                  </a:cubicBezTo>
                  <a:cubicBezTo>
                    <a:pt x="75" y="173"/>
                    <a:pt x="49" y="163"/>
                    <a:pt x="40" y="161"/>
                  </a:cubicBezTo>
                  <a:cubicBezTo>
                    <a:pt x="39" y="155"/>
                    <a:pt x="17" y="54"/>
                    <a:pt x="14" y="40"/>
                  </a:cubicBezTo>
                  <a:cubicBezTo>
                    <a:pt x="44" y="48"/>
                    <a:pt x="74" y="66"/>
                    <a:pt x="81" y="71"/>
                  </a:cubicBezTo>
                  <a:close/>
                </a:path>
              </a:pathLst>
            </a:custGeom>
            <a:solidFill>
              <a:schemeClr val="bg1">
                <a:alpha val="100000"/>
              </a:schemeClr>
            </a:solidFill>
            <a:ln w="9525">
              <a:noFill/>
            </a:ln>
          </p:spPr>
          <p:txBody>
            <a:bodyPr/>
            <a:lstStyle/>
            <a:p>
              <a:endParaRPr lang="zh-CN" altLang="en-US" sz="100"/>
            </a:p>
          </p:txBody>
        </p:sp>
      </p:grpSp>
      <p:grpSp>
        <p:nvGrpSpPr>
          <p:cNvPr id="26641" name="组合 29"/>
          <p:cNvGrpSpPr/>
          <p:nvPr/>
        </p:nvGrpSpPr>
        <p:grpSpPr>
          <a:xfrm>
            <a:off x="8212187" y="4052352"/>
            <a:ext cx="716568" cy="694803"/>
            <a:chOff x="7652162" y="3198322"/>
            <a:chExt cx="771525" cy="747713"/>
          </a:xfrm>
        </p:grpSpPr>
        <p:sp>
          <p:nvSpPr>
            <p:cNvPr id="26649" name="Oval 291"/>
            <p:cNvSpPr/>
            <p:nvPr/>
          </p:nvSpPr>
          <p:spPr>
            <a:xfrm>
              <a:off x="8134762" y="3223722"/>
              <a:ext cx="111125" cy="112712"/>
            </a:xfrm>
            <a:prstGeom prst="ellipse">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FontTx/>
                <a:buNone/>
              </a:pPr>
              <a:endParaRPr lang="zh-CN" altLang="en-US" sz="1900" b="1" dirty="0">
                <a:latin typeface="黑体" panose="02010609060101010101" pitchFamily="49" charset="-122"/>
              </a:endParaRPr>
            </a:p>
          </p:txBody>
        </p:sp>
        <p:sp>
          <p:nvSpPr>
            <p:cNvPr id="26650" name="Freeform 292"/>
            <p:cNvSpPr/>
            <p:nvPr/>
          </p:nvSpPr>
          <p:spPr>
            <a:xfrm>
              <a:off x="8279225" y="3198322"/>
              <a:ext cx="36513" cy="33337"/>
            </a:xfrm>
            <a:custGeom>
              <a:avLst/>
              <a:gdLst/>
              <a:ahLst/>
              <a:cxnLst>
                <a:cxn ang="0">
                  <a:pos x="2147483646" y="2147483646"/>
                </a:cxn>
                <a:cxn ang="0">
                  <a:pos x="0" y="2147483646"/>
                </a:cxn>
                <a:cxn ang="0">
                  <a:pos x="2147483646" y="2147483646"/>
                </a:cxn>
                <a:cxn ang="0">
                  <a:pos x="2147483646" y="2147483646"/>
                </a:cxn>
                <a:cxn ang="0">
                  <a:pos x="2147483646" y="2147483646"/>
                </a:cxn>
              </a:cxnLst>
              <a:rect l="0" t="0" r="0" b="0"/>
              <a:pathLst>
                <a:path w="22" h="20">
                  <a:moveTo>
                    <a:pt x="17" y="14"/>
                  </a:moveTo>
                  <a:cubicBezTo>
                    <a:pt x="12" y="18"/>
                    <a:pt x="0" y="20"/>
                    <a:pt x="0" y="20"/>
                  </a:cubicBezTo>
                  <a:cubicBezTo>
                    <a:pt x="0" y="20"/>
                    <a:pt x="4" y="9"/>
                    <a:pt x="9" y="5"/>
                  </a:cubicBezTo>
                  <a:cubicBezTo>
                    <a:pt x="14" y="0"/>
                    <a:pt x="17" y="1"/>
                    <a:pt x="20" y="3"/>
                  </a:cubicBezTo>
                  <a:cubicBezTo>
                    <a:pt x="22" y="6"/>
                    <a:pt x="22" y="9"/>
                    <a:pt x="17" y="14"/>
                  </a:cubicBezTo>
                  <a:close/>
                </a:path>
              </a:pathLst>
            </a:custGeom>
            <a:solidFill>
              <a:schemeClr val="bg1">
                <a:alpha val="100000"/>
              </a:schemeClr>
            </a:solidFill>
            <a:ln w="9525">
              <a:noFill/>
            </a:ln>
          </p:spPr>
          <p:txBody>
            <a:bodyPr/>
            <a:lstStyle/>
            <a:p>
              <a:endParaRPr lang="zh-CN" altLang="en-US" sz="100"/>
            </a:p>
          </p:txBody>
        </p:sp>
        <p:sp>
          <p:nvSpPr>
            <p:cNvPr id="26651" name="Freeform 293"/>
            <p:cNvSpPr/>
            <p:nvPr/>
          </p:nvSpPr>
          <p:spPr>
            <a:xfrm>
              <a:off x="7772812" y="3430097"/>
              <a:ext cx="100013" cy="100012"/>
            </a:xfrm>
            <a:custGeom>
              <a:avLst/>
              <a:gdLst/>
              <a:ahLst/>
              <a:cxnLst>
                <a:cxn ang="0">
                  <a:pos x="2147483646" y="2147483646"/>
                </a:cxn>
                <a:cxn ang="0">
                  <a:pos x="0" y="2147483646"/>
                </a:cxn>
                <a:cxn ang="0">
                  <a:pos x="2147483646" y="0"/>
                </a:cxn>
                <a:cxn ang="0">
                  <a:pos x="2147483646" y="2147483646"/>
                </a:cxn>
                <a:cxn ang="0">
                  <a:pos x="2147483646" y="2147483646"/>
                </a:cxn>
              </a:cxnLst>
              <a:rect l="0" t="0" r="0" b="0"/>
              <a:pathLst>
                <a:path w="61" h="61">
                  <a:moveTo>
                    <a:pt x="32" y="60"/>
                  </a:moveTo>
                  <a:cubicBezTo>
                    <a:pt x="15" y="61"/>
                    <a:pt x="1" y="48"/>
                    <a:pt x="0" y="32"/>
                  </a:cubicBezTo>
                  <a:cubicBezTo>
                    <a:pt x="0" y="15"/>
                    <a:pt x="12" y="1"/>
                    <a:pt x="29" y="0"/>
                  </a:cubicBezTo>
                  <a:cubicBezTo>
                    <a:pt x="45" y="0"/>
                    <a:pt x="59" y="12"/>
                    <a:pt x="60" y="29"/>
                  </a:cubicBezTo>
                  <a:cubicBezTo>
                    <a:pt x="61" y="45"/>
                    <a:pt x="48" y="59"/>
                    <a:pt x="32" y="60"/>
                  </a:cubicBezTo>
                  <a:close/>
                </a:path>
              </a:pathLst>
            </a:custGeom>
            <a:solidFill>
              <a:schemeClr val="bg1">
                <a:alpha val="100000"/>
              </a:schemeClr>
            </a:solidFill>
            <a:ln w="9525">
              <a:noFill/>
            </a:ln>
          </p:spPr>
          <p:txBody>
            <a:bodyPr/>
            <a:lstStyle/>
            <a:p>
              <a:endParaRPr lang="zh-CN" altLang="en-US" sz="100"/>
            </a:p>
          </p:txBody>
        </p:sp>
        <p:sp>
          <p:nvSpPr>
            <p:cNvPr id="26652" name="Freeform 294"/>
            <p:cNvSpPr/>
            <p:nvPr/>
          </p:nvSpPr>
          <p:spPr>
            <a:xfrm>
              <a:off x="8276050" y="3250710"/>
              <a:ext cx="41275" cy="28575"/>
            </a:xfrm>
            <a:custGeom>
              <a:avLst/>
              <a:gdLst/>
              <a:ahLst/>
              <a:cxnLst>
                <a:cxn ang="0">
                  <a:pos x="2147483646" y="2147483646"/>
                </a:cxn>
                <a:cxn ang="0">
                  <a:pos x="0" y="2147483646"/>
                </a:cxn>
                <a:cxn ang="0">
                  <a:pos x="2147483646" y="2147483646"/>
                </a:cxn>
                <a:cxn ang="0">
                  <a:pos x="2147483646" y="2147483646"/>
                </a:cxn>
                <a:cxn ang="0">
                  <a:pos x="2147483646" y="2147483646"/>
                </a:cxn>
              </a:cxnLst>
              <a:rect l="0" t="0" r="0" b="0"/>
              <a:pathLst>
                <a:path w="25" h="17">
                  <a:moveTo>
                    <a:pt x="18" y="14"/>
                  </a:moveTo>
                  <a:cubicBezTo>
                    <a:pt x="11" y="17"/>
                    <a:pt x="0" y="15"/>
                    <a:pt x="0" y="15"/>
                  </a:cubicBezTo>
                  <a:cubicBezTo>
                    <a:pt x="0" y="15"/>
                    <a:pt x="7" y="6"/>
                    <a:pt x="13" y="3"/>
                  </a:cubicBezTo>
                  <a:cubicBezTo>
                    <a:pt x="19" y="0"/>
                    <a:pt x="22" y="2"/>
                    <a:pt x="24" y="5"/>
                  </a:cubicBezTo>
                  <a:cubicBezTo>
                    <a:pt x="25" y="8"/>
                    <a:pt x="24" y="12"/>
                    <a:pt x="18" y="14"/>
                  </a:cubicBezTo>
                  <a:close/>
                </a:path>
              </a:pathLst>
            </a:custGeom>
            <a:solidFill>
              <a:schemeClr val="bg1">
                <a:alpha val="100000"/>
              </a:schemeClr>
            </a:solidFill>
            <a:ln w="9525">
              <a:noFill/>
            </a:ln>
          </p:spPr>
          <p:txBody>
            <a:bodyPr/>
            <a:lstStyle/>
            <a:p>
              <a:endParaRPr lang="zh-CN" altLang="en-US" sz="100"/>
            </a:p>
          </p:txBody>
        </p:sp>
        <p:sp>
          <p:nvSpPr>
            <p:cNvPr id="26653" name="Freeform 295"/>
            <p:cNvSpPr/>
            <p:nvPr/>
          </p:nvSpPr>
          <p:spPr>
            <a:xfrm>
              <a:off x="7652162" y="3349135"/>
              <a:ext cx="771525" cy="596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0" t="0" r="0" b="0"/>
              <a:pathLst>
                <a:path w="474" h="367">
                  <a:moveTo>
                    <a:pt x="43" y="118"/>
                  </a:moveTo>
                  <a:cubicBezTo>
                    <a:pt x="43" y="118"/>
                    <a:pt x="101" y="116"/>
                    <a:pt x="145" y="125"/>
                  </a:cubicBezTo>
                  <a:cubicBezTo>
                    <a:pt x="179" y="132"/>
                    <a:pt x="183" y="133"/>
                    <a:pt x="223" y="143"/>
                  </a:cubicBezTo>
                  <a:cubicBezTo>
                    <a:pt x="245" y="98"/>
                    <a:pt x="269" y="57"/>
                    <a:pt x="294" y="27"/>
                  </a:cubicBezTo>
                  <a:cubicBezTo>
                    <a:pt x="316" y="1"/>
                    <a:pt x="344" y="4"/>
                    <a:pt x="344" y="4"/>
                  </a:cubicBezTo>
                  <a:cubicBezTo>
                    <a:pt x="344" y="4"/>
                    <a:pt x="378" y="0"/>
                    <a:pt x="401" y="29"/>
                  </a:cubicBezTo>
                  <a:cubicBezTo>
                    <a:pt x="445" y="85"/>
                    <a:pt x="473" y="161"/>
                    <a:pt x="473" y="161"/>
                  </a:cubicBezTo>
                  <a:cubicBezTo>
                    <a:pt x="453" y="170"/>
                    <a:pt x="453" y="170"/>
                    <a:pt x="453" y="170"/>
                  </a:cubicBezTo>
                  <a:cubicBezTo>
                    <a:pt x="394" y="87"/>
                    <a:pt x="394" y="87"/>
                    <a:pt x="394" y="87"/>
                  </a:cubicBezTo>
                  <a:cubicBezTo>
                    <a:pt x="399" y="182"/>
                    <a:pt x="399" y="182"/>
                    <a:pt x="399" y="182"/>
                  </a:cubicBezTo>
                  <a:cubicBezTo>
                    <a:pt x="445" y="264"/>
                    <a:pt x="445" y="264"/>
                    <a:pt x="445" y="264"/>
                  </a:cubicBezTo>
                  <a:cubicBezTo>
                    <a:pt x="474" y="359"/>
                    <a:pt x="474" y="359"/>
                    <a:pt x="474" y="359"/>
                  </a:cubicBezTo>
                  <a:cubicBezTo>
                    <a:pt x="442" y="367"/>
                    <a:pt x="442" y="367"/>
                    <a:pt x="442" y="367"/>
                  </a:cubicBezTo>
                  <a:cubicBezTo>
                    <a:pt x="402" y="279"/>
                    <a:pt x="402" y="279"/>
                    <a:pt x="402" y="279"/>
                  </a:cubicBezTo>
                  <a:cubicBezTo>
                    <a:pt x="355" y="217"/>
                    <a:pt x="355" y="217"/>
                    <a:pt x="355" y="217"/>
                  </a:cubicBezTo>
                  <a:cubicBezTo>
                    <a:pt x="320" y="290"/>
                    <a:pt x="320" y="290"/>
                    <a:pt x="320" y="290"/>
                  </a:cubicBezTo>
                  <a:cubicBezTo>
                    <a:pt x="273" y="364"/>
                    <a:pt x="273" y="364"/>
                    <a:pt x="273" y="364"/>
                  </a:cubicBezTo>
                  <a:cubicBezTo>
                    <a:pt x="240" y="347"/>
                    <a:pt x="240" y="347"/>
                    <a:pt x="240" y="347"/>
                  </a:cubicBezTo>
                  <a:cubicBezTo>
                    <a:pt x="278" y="277"/>
                    <a:pt x="278" y="277"/>
                    <a:pt x="278" y="277"/>
                  </a:cubicBezTo>
                  <a:cubicBezTo>
                    <a:pt x="299" y="184"/>
                    <a:pt x="299" y="184"/>
                    <a:pt x="299" y="184"/>
                  </a:cubicBezTo>
                  <a:cubicBezTo>
                    <a:pt x="300" y="89"/>
                    <a:pt x="300" y="89"/>
                    <a:pt x="300" y="89"/>
                  </a:cubicBezTo>
                  <a:cubicBezTo>
                    <a:pt x="237" y="168"/>
                    <a:pt x="237" y="168"/>
                    <a:pt x="237" y="168"/>
                  </a:cubicBezTo>
                  <a:cubicBezTo>
                    <a:pt x="152" y="162"/>
                    <a:pt x="152" y="162"/>
                    <a:pt x="152" y="162"/>
                  </a:cubicBezTo>
                  <a:cubicBezTo>
                    <a:pt x="152" y="162"/>
                    <a:pt x="150" y="198"/>
                    <a:pt x="155" y="227"/>
                  </a:cubicBezTo>
                  <a:cubicBezTo>
                    <a:pt x="164" y="279"/>
                    <a:pt x="206" y="345"/>
                    <a:pt x="206" y="345"/>
                  </a:cubicBezTo>
                  <a:cubicBezTo>
                    <a:pt x="185" y="360"/>
                    <a:pt x="185" y="360"/>
                    <a:pt x="185" y="360"/>
                  </a:cubicBezTo>
                  <a:cubicBezTo>
                    <a:pt x="185" y="360"/>
                    <a:pt x="157" y="333"/>
                    <a:pt x="141" y="312"/>
                  </a:cubicBezTo>
                  <a:cubicBezTo>
                    <a:pt x="125" y="291"/>
                    <a:pt x="112" y="262"/>
                    <a:pt x="112" y="262"/>
                  </a:cubicBezTo>
                  <a:cubicBezTo>
                    <a:pt x="57" y="359"/>
                    <a:pt x="57" y="359"/>
                    <a:pt x="57" y="359"/>
                  </a:cubicBezTo>
                  <a:cubicBezTo>
                    <a:pt x="30" y="351"/>
                    <a:pt x="30" y="351"/>
                    <a:pt x="30" y="351"/>
                  </a:cubicBezTo>
                  <a:cubicBezTo>
                    <a:pt x="68" y="239"/>
                    <a:pt x="68" y="239"/>
                    <a:pt x="68" y="239"/>
                  </a:cubicBezTo>
                  <a:cubicBezTo>
                    <a:pt x="69" y="157"/>
                    <a:pt x="69" y="157"/>
                    <a:pt x="69" y="157"/>
                  </a:cubicBezTo>
                  <a:cubicBezTo>
                    <a:pt x="69" y="157"/>
                    <a:pt x="45" y="153"/>
                    <a:pt x="31" y="142"/>
                  </a:cubicBezTo>
                  <a:cubicBezTo>
                    <a:pt x="19" y="132"/>
                    <a:pt x="7" y="116"/>
                    <a:pt x="0" y="106"/>
                  </a:cubicBezTo>
                  <a:cubicBezTo>
                    <a:pt x="16" y="93"/>
                    <a:pt x="16" y="93"/>
                    <a:pt x="16" y="93"/>
                  </a:cubicBezTo>
                  <a:lnTo>
                    <a:pt x="43" y="118"/>
                  </a:lnTo>
                  <a:close/>
                </a:path>
              </a:pathLst>
            </a:custGeom>
            <a:solidFill>
              <a:schemeClr val="bg1">
                <a:alpha val="100000"/>
              </a:schemeClr>
            </a:solidFill>
            <a:ln w="9525">
              <a:noFill/>
            </a:ln>
          </p:spPr>
          <p:txBody>
            <a:bodyPr/>
            <a:lstStyle/>
            <a:p>
              <a:endParaRPr lang="zh-CN" altLang="en-US" sz="100"/>
            </a:p>
          </p:txBody>
        </p:sp>
      </p:grpSp>
      <p:grpSp>
        <p:nvGrpSpPr>
          <p:cNvPr id="26642" name="组合 35"/>
          <p:cNvGrpSpPr/>
          <p:nvPr/>
        </p:nvGrpSpPr>
        <p:grpSpPr>
          <a:xfrm>
            <a:off x="7480552" y="6074815"/>
            <a:ext cx="364981" cy="867248"/>
            <a:chOff x="6775972" y="4627254"/>
            <a:chExt cx="557213" cy="1320800"/>
          </a:xfrm>
        </p:grpSpPr>
        <p:sp>
          <p:nvSpPr>
            <p:cNvPr id="26647" name="Freeform 9"/>
            <p:cNvSpPr>
              <a:spLocks noEditPoints="1"/>
            </p:cNvSpPr>
            <p:nvPr/>
          </p:nvSpPr>
          <p:spPr>
            <a:xfrm>
              <a:off x="6775972" y="4868554"/>
              <a:ext cx="557213" cy="10795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73" h="722">
                  <a:moveTo>
                    <a:pt x="373" y="456"/>
                  </a:moveTo>
                  <a:cubicBezTo>
                    <a:pt x="298" y="262"/>
                    <a:pt x="298" y="262"/>
                    <a:pt x="298" y="262"/>
                  </a:cubicBezTo>
                  <a:cubicBezTo>
                    <a:pt x="334" y="259"/>
                    <a:pt x="352" y="244"/>
                    <a:pt x="352" y="226"/>
                  </a:cubicBezTo>
                  <a:cubicBezTo>
                    <a:pt x="352" y="215"/>
                    <a:pt x="347" y="202"/>
                    <a:pt x="339" y="187"/>
                  </a:cubicBezTo>
                  <a:cubicBezTo>
                    <a:pt x="359" y="169"/>
                    <a:pt x="371" y="150"/>
                    <a:pt x="371" y="121"/>
                  </a:cubicBezTo>
                  <a:cubicBezTo>
                    <a:pt x="371" y="109"/>
                    <a:pt x="357" y="82"/>
                    <a:pt x="331" y="58"/>
                  </a:cubicBezTo>
                  <a:cubicBezTo>
                    <a:pt x="297" y="24"/>
                    <a:pt x="246" y="0"/>
                    <a:pt x="199" y="0"/>
                  </a:cubicBezTo>
                  <a:cubicBezTo>
                    <a:pt x="164" y="0"/>
                    <a:pt x="142" y="7"/>
                    <a:pt x="127" y="15"/>
                  </a:cubicBezTo>
                  <a:cubicBezTo>
                    <a:pt x="114" y="11"/>
                    <a:pt x="100" y="8"/>
                    <a:pt x="88" y="8"/>
                  </a:cubicBezTo>
                  <a:cubicBezTo>
                    <a:pt x="19" y="8"/>
                    <a:pt x="0" y="63"/>
                    <a:pt x="0" y="120"/>
                  </a:cubicBezTo>
                  <a:cubicBezTo>
                    <a:pt x="0" y="147"/>
                    <a:pt x="9" y="169"/>
                    <a:pt x="23" y="186"/>
                  </a:cubicBezTo>
                  <a:cubicBezTo>
                    <a:pt x="21" y="196"/>
                    <a:pt x="18" y="211"/>
                    <a:pt x="18" y="223"/>
                  </a:cubicBezTo>
                  <a:cubicBezTo>
                    <a:pt x="18" y="247"/>
                    <a:pt x="26" y="263"/>
                    <a:pt x="40" y="263"/>
                  </a:cubicBezTo>
                  <a:cubicBezTo>
                    <a:pt x="56" y="263"/>
                    <a:pt x="80" y="251"/>
                    <a:pt x="107" y="233"/>
                  </a:cubicBezTo>
                  <a:cubicBezTo>
                    <a:pt x="115" y="235"/>
                    <a:pt x="123" y="237"/>
                    <a:pt x="131" y="240"/>
                  </a:cubicBezTo>
                  <a:cubicBezTo>
                    <a:pt x="108" y="309"/>
                    <a:pt x="74" y="397"/>
                    <a:pt x="43" y="458"/>
                  </a:cubicBezTo>
                  <a:cubicBezTo>
                    <a:pt x="108" y="461"/>
                    <a:pt x="108" y="461"/>
                    <a:pt x="108" y="461"/>
                  </a:cubicBezTo>
                  <a:cubicBezTo>
                    <a:pt x="122" y="722"/>
                    <a:pt x="122" y="722"/>
                    <a:pt x="122" y="722"/>
                  </a:cubicBezTo>
                  <a:cubicBezTo>
                    <a:pt x="168" y="722"/>
                    <a:pt x="168" y="722"/>
                    <a:pt x="168" y="722"/>
                  </a:cubicBezTo>
                  <a:cubicBezTo>
                    <a:pt x="173" y="652"/>
                    <a:pt x="183" y="534"/>
                    <a:pt x="191" y="489"/>
                  </a:cubicBezTo>
                  <a:cubicBezTo>
                    <a:pt x="194" y="470"/>
                    <a:pt x="199" y="458"/>
                    <a:pt x="206" y="458"/>
                  </a:cubicBezTo>
                  <a:cubicBezTo>
                    <a:pt x="214" y="458"/>
                    <a:pt x="219" y="469"/>
                    <a:pt x="223" y="491"/>
                  </a:cubicBezTo>
                  <a:cubicBezTo>
                    <a:pt x="232" y="537"/>
                    <a:pt x="240" y="647"/>
                    <a:pt x="244" y="722"/>
                  </a:cubicBezTo>
                  <a:cubicBezTo>
                    <a:pt x="291" y="722"/>
                    <a:pt x="291" y="722"/>
                    <a:pt x="291" y="722"/>
                  </a:cubicBezTo>
                  <a:cubicBezTo>
                    <a:pt x="302" y="461"/>
                    <a:pt x="302" y="461"/>
                    <a:pt x="302" y="461"/>
                  </a:cubicBezTo>
                  <a:cubicBezTo>
                    <a:pt x="373" y="456"/>
                    <a:pt x="373" y="456"/>
                    <a:pt x="373" y="456"/>
                  </a:cubicBezTo>
                  <a:close/>
                  <a:moveTo>
                    <a:pt x="288" y="157"/>
                  </a:moveTo>
                  <a:cubicBezTo>
                    <a:pt x="275" y="174"/>
                    <a:pt x="242" y="193"/>
                    <a:pt x="214" y="207"/>
                  </a:cubicBezTo>
                  <a:cubicBezTo>
                    <a:pt x="239" y="241"/>
                    <a:pt x="239" y="241"/>
                    <a:pt x="239" y="241"/>
                  </a:cubicBezTo>
                  <a:cubicBezTo>
                    <a:pt x="224" y="240"/>
                    <a:pt x="210" y="238"/>
                    <a:pt x="203" y="236"/>
                  </a:cubicBezTo>
                  <a:cubicBezTo>
                    <a:pt x="191" y="199"/>
                    <a:pt x="165" y="139"/>
                    <a:pt x="165" y="100"/>
                  </a:cubicBezTo>
                  <a:cubicBezTo>
                    <a:pt x="165" y="83"/>
                    <a:pt x="167" y="68"/>
                    <a:pt x="170" y="55"/>
                  </a:cubicBezTo>
                  <a:cubicBezTo>
                    <a:pt x="208" y="80"/>
                    <a:pt x="256" y="119"/>
                    <a:pt x="288" y="157"/>
                  </a:cubicBezTo>
                  <a:close/>
                  <a:moveTo>
                    <a:pt x="324" y="223"/>
                  </a:moveTo>
                  <a:cubicBezTo>
                    <a:pt x="324" y="236"/>
                    <a:pt x="306" y="242"/>
                    <a:pt x="278" y="242"/>
                  </a:cubicBezTo>
                  <a:cubicBezTo>
                    <a:pt x="269" y="242"/>
                    <a:pt x="259" y="242"/>
                    <a:pt x="248" y="241"/>
                  </a:cubicBezTo>
                  <a:cubicBezTo>
                    <a:pt x="276" y="227"/>
                    <a:pt x="299" y="216"/>
                    <a:pt x="319" y="203"/>
                  </a:cubicBezTo>
                  <a:cubicBezTo>
                    <a:pt x="323" y="211"/>
                    <a:pt x="324" y="216"/>
                    <a:pt x="324" y="223"/>
                  </a:cubicBezTo>
                  <a:close/>
                  <a:moveTo>
                    <a:pt x="152" y="49"/>
                  </a:moveTo>
                  <a:cubicBezTo>
                    <a:pt x="151" y="55"/>
                    <a:pt x="148" y="62"/>
                    <a:pt x="147" y="69"/>
                  </a:cubicBezTo>
                  <a:cubicBezTo>
                    <a:pt x="139" y="58"/>
                    <a:pt x="126" y="50"/>
                    <a:pt x="112" y="50"/>
                  </a:cubicBezTo>
                  <a:cubicBezTo>
                    <a:pt x="88" y="50"/>
                    <a:pt x="68" y="70"/>
                    <a:pt x="68" y="93"/>
                  </a:cubicBezTo>
                  <a:cubicBezTo>
                    <a:pt x="68" y="110"/>
                    <a:pt x="78" y="125"/>
                    <a:pt x="91" y="132"/>
                  </a:cubicBezTo>
                  <a:cubicBezTo>
                    <a:pt x="74" y="142"/>
                    <a:pt x="57" y="158"/>
                    <a:pt x="42" y="176"/>
                  </a:cubicBezTo>
                  <a:cubicBezTo>
                    <a:pt x="26" y="159"/>
                    <a:pt x="19" y="146"/>
                    <a:pt x="19" y="120"/>
                  </a:cubicBezTo>
                  <a:cubicBezTo>
                    <a:pt x="19" y="68"/>
                    <a:pt x="36" y="27"/>
                    <a:pt x="88" y="27"/>
                  </a:cubicBezTo>
                  <a:cubicBezTo>
                    <a:pt x="110" y="27"/>
                    <a:pt x="129" y="37"/>
                    <a:pt x="152" y="49"/>
                  </a:cubicBezTo>
                  <a:close/>
                  <a:moveTo>
                    <a:pt x="181" y="234"/>
                  </a:moveTo>
                  <a:cubicBezTo>
                    <a:pt x="164" y="230"/>
                    <a:pt x="145" y="225"/>
                    <a:pt x="127" y="218"/>
                  </a:cubicBezTo>
                  <a:cubicBezTo>
                    <a:pt x="132" y="215"/>
                    <a:pt x="137" y="211"/>
                    <a:pt x="142" y="207"/>
                  </a:cubicBezTo>
                  <a:cubicBezTo>
                    <a:pt x="116" y="168"/>
                    <a:pt x="116" y="168"/>
                    <a:pt x="116" y="168"/>
                  </a:cubicBezTo>
                  <a:cubicBezTo>
                    <a:pt x="77" y="197"/>
                    <a:pt x="77" y="197"/>
                    <a:pt x="77" y="197"/>
                  </a:cubicBezTo>
                  <a:cubicBezTo>
                    <a:pt x="71" y="194"/>
                    <a:pt x="65" y="190"/>
                    <a:pt x="60" y="187"/>
                  </a:cubicBezTo>
                  <a:cubicBezTo>
                    <a:pt x="86" y="154"/>
                    <a:pt x="109" y="140"/>
                    <a:pt x="151" y="136"/>
                  </a:cubicBezTo>
                  <a:cubicBezTo>
                    <a:pt x="158" y="165"/>
                    <a:pt x="174" y="215"/>
                    <a:pt x="181" y="234"/>
                  </a:cubicBezTo>
                  <a:close/>
                </a:path>
              </a:pathLst>
            </a:custGeom>
            <a:solidFill>
              <a:schemeClr val="bg1">
                <a:alpha val="100000"/>
              </a:schemeClr>
            </a:solidFill>
            <a:ln w="9525">
              <a:noFill/>
            </a:ln>
          </p:spPr>
          <p:txBody>
            <a:bodyPr/>
            <a:lstStyle/>
            <a:p>
              <a:endParaRPr lang="zh-CN" altLang="en-US" sz="100"/>
            </a:p>
          </p:txBody>
        </p:sp>
        <p:sp>
          <p:nvSpPr>
            <p:cNvPr id="26648" name="Oval 11"/>
            <p:cNvSpPr/>
            <p:nvPr/>
          </p:nvSpPr>
          <p:spPr>
            <a:xfrm>
              <a:off x="6964884" y="4627254"/>
              <a:ext cx="214313" cy="212725"/>
            </a:xfrm>
            <a:prstGeom prst="ellipse">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FontTx/>
                <a:buNone/>
              </a:pPr>
              <a:endParaRPr lang="zh-CN" altLang="en-US" sz="1900" b="1" dirty="0">
                <a:latin typeface="黑体" panose="02010609060101010101" pitchFamily="49" charset="-122"/>
              </a:endParaRPr>
            </a:p>
          </p:txBody>
        </p:sp>
      </p:gr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5310" y="87630"/>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01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建模代码块相关代码</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596900" y="1167765"/>
            <a:ext cx="10627360" cy="5631180"/>
          </a:xfrm>
          <a:prstGeom prst="rect">
            <a:avLst/>
          </a:prstGeom>
          <a:noFill/>
        </p:spPr>
        <p:txBody>
          <a:bodyPr wrap="square" rtlCol="0" anchor="t">
            <a:spAutoFit/>
          </a:bodyPr>
          <a:lstStyle/>
          <a:p>
            <a:r>
              <a:rPr lang="zh-CN" altLang="en-US" sz="1200"/>
              <a:t>&lt;script type="text/javascript"&gt;</a:t>
            </a:r>
          </a:p>
          <a:p>
            <a:r>
              <a:rPr lang="zh-CN" altLang="en-US" sz="1200"/>
              <a:t>/*</a:t>
            </a:r>
          </a:p>
          <a:p>
            <a:r>
              <a:rPr lang="zh-CN" altLang="en-US" sz="1200"/>
              <a:t>* 请在下面编写JS代码</a:t>
            </a:r>
          </a:p>
          <a:p>
            <a:r>
              <a:rPr lang="zh-CN" altLang="en-US" sz="1200"/>
              <a:t>*/</a:t>
            </a:r>
          </a:p>
          <a:p>
            <a:endParaRPr lang="zh-CN" altLang="en-US" sz="1200"/>
          </a:p>
          <a:p>
            <a:r>
              <a:rPr lang="zh-CN" altLang="en-US" sz="1200"/>
              <a:t>  const fromDate = ModeForm.convertFieldNameToId("fromDate");</a:t>
            </a:r>
          </a:p>
          <a:p>
            <a:r>
              <a:rPr lang="zh-CN" altLang="en-US" sz="1200"/>
              <a:t>  const fromTime = ModeForm.convertFieldNameToId("fromTime");</a:t>
            </a:r>
          </a:p>
          <a:p>
            <a:r>
              <a:rPr lang="zh-CN" altLang="en-US" sz="1200"/>
              <a:t>  const toDate = ModeForm.convertFieldNameToId("toDate");</a:t>
            </a:r>
          </a:p>
          <a:p>
            <a:r>
              <a:rPr lang="zh-CN" altLang="en-US" sz="1200"/>
              <a:t>  const toTime = ModeForm.convertFieldNameToId("toTime");</a:t>
            </a:r>
          </a:p>
          <a:p>
            <a:endParaRPr lang="zh-CN" altLang="en-US" sz="1200"/>
          </a:p>
          <a:p>
            <a:endParaRPr lang="zh-CN" altLang="en-US" sz="1200"/>
          </a:p>
          <a:p>
            <a:r>
              <a:rPr lang="zh-CN" altLang="en-US" sz="1200"/>
              <a:t>  ModeForm.bindFieldChangeEvent(fromDate +","+ fromTime +","+ toDate +","+ toTime, function(obj,id,value){</a:t>
            </a:r>
          </a:p>
          <a:p>
            <a:r>
              <a:rPr lang="zh-CN" altLang="en-US" sz="1200"/>
              <a:t>    const ksrq = ModeForm.getFieldValue(fromDate);</a:t>
            </a:r>
          </a:p>
          <a:p>
            <a:r>
              <a:rPr lang="zh-CN" altLang="en-US" sz="1200"/>
              <a:t>    const kssj = ModeForm.getFieldValue(fromTime);</a:t>
            </a:r>
          </a:p>
          <a:p>
            <a:r>
              <a:rPr lang="zh-CN" altLang="en-US" sz="1200"/>
              <a:t>    const jsrq = ModeForm.getFieldValue(toDate);</a:t>
            </a:r>
          </a:p>
          <a:p>
            <a:r>
              <a:rPr lang="zh-CN" altLang="en-US" sz="1200"/>
              <a:t>    const jssj = ModeForm.getFieldValue(toTime);</a:t>
            </a:r>
          </a:p>
          <a:p>
            <a:endParaRPr lang="zh-CN" altLang="en-US" sz="1200"/>
          </a:p>
          <a:p>
            <a:r>
              <a:rPr lang="zh-CN" altLang="en-US" sz="1200"/>
              <a:t>    const starttime = ksrq + kssj;</a:t>
            </a:r>
          </a:p>
          <a:p>
            <a:r>
              <a:rPr lang="zh-CN" altLang="en-US" sz="1200"/>
              <a:t>    const endtime = jsrq + jssj;</a:t>
            </a:r>
          </a:p>
          <a:p>
            <a:r>
              <a:rPr lang="zh-CN" altLang="en-US" sz="1200"/>
              <a:t>    // console.log("WfForm.bindFieldChangeEvent--",obj,id,value);</a:t>
            </a:r>
          </a:p>
          <a:p>
            <a:r>
              <a:rPr lang="zh-CN" altLang="en-US" sz="1200"/>
              <a:t>    if(starttime &gt; endtime ){</a:t>
            </a:r>
          </a:p>
          <a:p>
            <a:r>
              <a:rPr lang="zh-CN" altLang="en-US" sz="1200"/>
              <a:t>    // 提示信息内容</a:t>
            </a:r>
          </a:p>
          <a:p>
            <a:r>
              <a:rPr lang="zh-CN" altLang="en-US" sz="1200"/>
              <a:t>    // 提示类型，1(警告)、2(错误)、3(成功)、4(一般)，默认为1</a:t>
            </a:r>
          </a:p>
          <a:p>
            <a:r>
              <a:rPr lang="zh-CN" altLang="en-US" sz="1200"/>
              <a:t>    // 多长时间自动消失</a:t>
            </a:r>
          </a:p>
          <a:p>
            <a:r>
              <a:rPr lang="zh-CN" altLang="en-US" sz="1200"/>
              <a:t>      ModeForm.showMessage("请假开始时间不能大于结束时间", 2, 2);</a:t>
            </a:r>
          </a:p>
          <a:p>
            <a:r>
              <a:rPr lang="zh-CN" altLang="en-US" sz="1200"/>
              <a:t>      ModeForm.changeFieldValue(id, {value:""});</a:t>
            </a:r>
          </a:p>
          <a:p>
            <a:r>
              <a:rPr lang="zh-CN" altLang="en-US" sz="1200"/>
              <a:t>    }</a:t>
            </a:r>
          </a:p>
          <a:p>
            <a:r>
              <a:rPr lang="zh-CN" altLang="en-US" sz="1200"/>
              <a:t>  });</a:t>
            </a:r>
          </a:p>
          <a:p>
            <a:endParaRPr lang="zh-CN" altLang="en-US" sz="1200"/>
          </a:p>
          <a:p>
            <a:r>
              <a:rPr lang="zh-CN" altLang="en-US" sz="1200"/>
              <a:t>&lt;/script&gt;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5063259" y="2117400"/>
            <a:ext cx="2935250" cy="829746"/>
          </a:xfrm>
          <a:prstGeom prst="rect">
            <a:avLst/>
          </a:prstGeom>
          <a:noFill/>
        </p:spPr>
        <p:txBody>
          <a:bodyPr wrap="square" lIns="95095" tIns="49557" rIns="95095" bIns="49557" rtlCol="0" anchor="b" anchorCtr="0">
            <a:normAutofit fontScale="97500"/>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464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rPr>
              <a:t>第二章节</a:t>
            </a:r>
          </a:p>
        </p:txBody>
      </p:sp>
      <p:cxnSp>
        <p:nvCxnSpPr>
          <p:cNvPr id="42" name="直接连接符 41"/>
          <p:cNvCxnSpPr/>
          <p:nvPr>
            <p:custDataLst>
              <p:tags r:id="rId3"/>
            </p:custDataLst>
          </p:nvPr>
        </p:nvCxnSpPr>
        <p:spPr>
          <a:xfrm>
            <a:off x="4016534" y="2531938"/>
            <a:ext cx="796261" cy="0"/>
          </a:xfrm>
          <a:prstGeom prst="line">
            <a:avLst/>
          </a:prstGeom>
          <a:noFill/>
          <a:ln w="6350" cap="flat" cmpd="sng" algn="ctr">
            <a:solidFill>
              <a:schemeClr val="accent1"/>
            </a:solidFill>
            <a:prstDash val="solid"/>
            <a:miter lim="800000"/>
          </a:ln>
          <a:effectLst/>
        </p:spPr>
      </p:cxnSp>
      <p:cxnSp>
        <p:nvCxnSpPr>
          <p:cNvPr id="43" name="直接连接符 42"/>
          <p:cNvCxnSpPr/>
          <p:nvPr>
            <p:custDataLst>
              <p:tags r:id="rId4"/>
            </p:custDataLst>
          </p:nvPr>
        </p:nvCxnSpPr>
        <p:spPr>
          <a:xfrm>
            <a:off x="8249574" y="2531938"/>
            <a:ext cx="796261" cy="0"/>
          </a:xfrm>
          <a:prstGeom prst="line">
            <a:avLst/>
          </a:prstGeom>
          <a:noFill/>
          <a:ln w="6350" cap="flat" cmpd="sng" algn="ctr">
            <a:solidFill>
              <a:schemeClr val="accent1"/>
            </a:solidFill>
            <a:prstDash val="solid"/>
            <a:miter lim="800000"/>
          </a:ln>
          <a:effectLst/>
        </p:spPr>
      </p:cxnSp>
      <p:sp>
        <p:nvSpPr>
          <p:cNvPr id="2" name="标题 1"/>
          <p:cNvSpPr>
            <a:spLocks noGrp="1"/>
          </p:cNvSpPr>
          <p:nvPr>
            <p:ph type="ctrTitle" idx="13"/>
            <p:custDataLst>
              <p:tags r:id="rId5"/>
            </p:custDataLst>
          </p:nvPr>
        </p:nvSpPr>
        <p:spPr>
          <a:xfrm>
            <a:off x="3533688" y="3481558"/>
            <a:ext cx="5993724" cy="1024625"/>
          </a:xfrm>
        </p:spPr>
        <p:txBody>
          <a:bodyPr wrap="square">
            <a:normAutofit/>
          </a:bodyPr>
          <a:lstStyle/>
          <a:p>
            <a: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流程和建模action</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矩形 32"/>
          <p:cNvSpPr>
            <a:spLocks noChangeArrowheads="1"/>
          </p:cNvSpPr>
          <p:nvPr/>
        </p:nvSpPr>
        <p:spPr bwMode="auto">
          <a:xfrm>
            <a:off x="2805442" y="1746470"/>
            <a:ext cx="30988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黑体" panose="02010609060101010101" pitchFamily="49" charset="-122"/>
                <a:ea typeface="宋体" panose="02010600030101010101" pitchFamily="2" charset="-122"/>
              </a:defRPr>
            </a:lvl1pPr>
            <a:lvl2pPr marL="742950" indent="-285750">
              <a:defRPr sz="2800" b="1">
                <a:solidFill>
                  <a:schemeClr val="tx1"/>
                </a:solidFill>
                <a:latin typeface="黑体" panose="02010609060101010101" pitchFamily="49" charset="-122"/>
                <a:ea typeface="宋体" panose="02010600030101010101" pitchFamily="2" charset="-122"/>
              </a:defRPr>
            </a:lvl2pPr>
            <a:lvl3pPr marL="1143000" indent="-228600">
              <a:defRPr sz="2800" b="1">
                <a:solidFill>
                  <a:schemeClr val="tx1"/>
                </a:solidFill>
                <a:latin typeface="黑体" panose="02010609060101010101" pitchFamily="49" charset="-122"/>
                <a:ea typeface="宋体" panose="02010600030101010101" pitchFamily="2" charset="-122"/>
              </a:defRPr>
            </a:lvl3pPr>
            <a:lvl4pPr marL="1600200" indent="-228600">
              <a:defRPr sz="2800" b="1">
                <a:solidFill>
                  <a:schemeClr val="tx1"/>
                </a:solidFill>
                <a:latin typeface="黑体" panose="02010609060101010101" pitchFamily="49" charset="-122"/>
                <a:ea typeface="宋体" panose="02010600030101010101" pitchFamily="2" charset="-122"/>
              </a:defRPr>
            </a:lvl4pPr>
            <a:lvl5pPr marL="2057400" indent="-228600">
              <a:defRPr sz="2800" b="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
                <a:schemeClr val="accent2"/>
              </a:buClr>
              <a:buSzTx/>
              <a:buFont typeface="Wingdings" panose="05000000000000000000" pitchFamily="2" charset="2"/>
              <a:buNone/>
              <a:defRPr/>
            </a:pPr>
            <a:endParaRPr kumimoji="0" lang="zh-CN" altLang="en-US" sz="2530" b="1" i="0" u="none" strike="noStrike" kern="1200" cap="none" spc="0" normalizeH="0" baseline="0" noProof="0">
              <a:ln>
                <a:noFill/>
              </a:ln>
              <a:solidFill>
                <a:srgbClr val="FFFF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27659" name="矩形 7"/>
          <p:cNvSpPr/>
          <p:nvPr/>
        </p:nvSpPr>
        <p:spPr>
          <a:xfrm>
            <a:off x="5258688" y="1691862"/>
            <a:ext cx="2845435"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虚心学习</a:t>
            </a:r>
            <a:r>
              <a:rPr lang="en-US" altLang="zh-CN" sz="2530" b="1" dirty="0">
                <a:solidFill>
                  <a:schemeClr val="bg1"/>
                </a:solidFill>
                <a:latin typeface="微软雅黑" panose="020B0503020204020204" pitchFamily="34" charset="-122"/>
                <a:ea typeface="微软雅黑" panose="020B0503020204020204" pitchFamily="34" charset="-122"/>
              </a:rPr>
              <a:t>,</a:t>
            </a:r>
            <a:r>
              <a:rPr lang="zh-CN" altLang="en-US" sz="2530" b="1" dirty="0">
                <a:solidFill>
                  <a:schemeClr val="bg1"/>
                </a:solidFill>
                <a:latin typeface="微软雅黑" panose="020B0503020204020204" pitchFamily="34" charset="-122"/>
                <a:ea typeface="微软雅黑" panose="020B0503020204020204" pitchFamily="34" charset="-122"/>
              </a:rPr>
              <a:t>掌握技能</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27664" name="矩形 9"/>
          <p:cNvSpPr/>
          <p:nvPr/>
        </p:nvSpPr>
        <p:spPr>
          <a:xfrm>
            <a:off x="4868594" y="2890607"/>
            <a:ext cx="3717290"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遵守安全生产的一般规则</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流程表单</a:t>
            </a:r>
            <a:r>
              <a:rPr lang="en-US" altLang="zh-CN"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action</a:t>
            </a:r>
            <a:endParaRPr lang="en-US" altLang="zh-CN"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33425" y="804545"/>
            <a:ext cx="378523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、节点附加操作的执行顺序</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2" name="文本框 1"/>
          <p:cNvSpPr txBox="1"/>
          <p:nvPr/>
        </p:nvSpPr>
        <p:spPr>
          <a:xfrm>
            <a:off x="812800" y="1548130"/>
            <a:ext cx="10593705" cy="922020"/>
          </a:xfrm>
          <a:prstGeom prst="rect">
            <a:avLst/>
          </a:prstGeom>
          <a:noFill/>
        </p:spPr>
        <p:txBody>
          <a:bodyPr wrap="none" rtlCol="0">
            <a:spAutoFit/>
          </a:bodyPr>
          <a:lstStyle/>
          <a:p>
            <a:pPr algn="l"/>
            <a:r>
              <a:rPr lang="zh-CN" altLang="en-US"/>
              <a:t>保存表单数据--&gt;节点后附加操作--&gt;生成编号--&gt;出口附加规则--&gt;节点前附加操作--&gt;插入操作者和签字意见</a:t>
            </a:r>
          </a:p>
          <a:p>
            <a:pPr algn="l"/>
            <a:endParaRPr lang="zh-CN" altLang="en-US"/>
          </a:p>
          <a:p>
            <a:pPr algn="l"/>
            <a:r>
              <a:rPr lang="zh-CN" altLang="en-US"/>
              <a:t>注：流程存为文档（workflowToDoc）接口特殊处理，作为流程提交的最后一个action执行</a:t>
            </a:r>
          </a:p>
        </p:txBody>
      </p:sp>
      <p:sp>
        <p:nvSpPr>
          <p:cNvPr id="3" name="圆角矩形 2"/>
          <p:cNvSpPr/>
          <p:nvPr/>
        </p:nvSpPr>
        <p:spPr>
          <a:xfrm>
            <a:off x="733425" y="2752090"/>
            <a:ext cx="378523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2</a:t>
            </a:r>
            <a:r>
              <a:rPr kumimoji="0" lang="zh-CN" altLang="en-US" sz="1900" b="1" i="0" u="none" strike="noStrike" kern="1200" cap="none" spc="0" normalizeH="0" baseline="0" noProof="0">
                <a:ln>
                  <a:noFill/>
                </a:ln>
                <a:solidFill>
                  <a:schemeClr val="lt1"/>
                </a:solidFill>
                <a:effectLst/>
                <a:uLnTx/>
                <a:uFillTx/>
                <a:latin typeface="+mn-lt"/>
                <a:ea typeface="+mn-ea"/>
                <a:cs typeface="+mn-cs"/>
              </a:rPr>
              <a:t>、流程表单</a:t>
            </a:r>
            <a:r>
              <a:rPr kumimoji="0" lang="en-US" altLang="zh-CN" sz="1900" b="1" i="0" u="none" strike="noStrike" kern="1200" cap="none" spc="0" normalizeH="0" baseline="0" noProof="0">
                <a:ln>
                  <a:noFill/>
                </a:ln>
                <a:solidFill>
                  <a:schemeClr val="lt1"/>
                </a:solidFill>
                <a:effectLst/>
                <a:uLnTx/>
                <a:uFillTx/>
                <a:latin typeface="+mn-lt"/>
                <a:ea typeface="+mn-ea"/>
                <a:cs typeface="+mn-cs"/>
              </a:rPr>
              <a:t>action</a:t>
            </a:r>
            <a:r>
              <a:rPr kumimoji="0" lang="zh-CN" altLang="en-US" sz="1900" b="1" i="0" u="none" strike="noStrike" kern="1200" cap="none" spc="0" normalizeH="0" baseline="0" noProof="0">
                <a:ln>
                  <a:noFill/>
                </a:ln>
                <a:solidFill>
                  <a:schemeClr val="lt1"/>
                </a:solidFill>
                <a:effectLst/>
                <a:uLnTx/>
                <a:uFillTx/>
                <a:latin typeface="+mn-lt"/>
                <a:ea typeface="+mn-ea"/>
                <a:cs typeface="+mn-cs"/>
              </a:rPr>
              <a:t>的存放目录</a:t>
            </a:r>
          </a:p>
        </p:txBody>
      </p:sp>
      <p:sp>
        <p:nvSpPr>
          <p:cNvPr id="4" name="文本框 3"/>
          <p:cNvSpPr txBox="1"/>
          <p:nvPr/>
        </p:nvSpPr>
        <p:spPr>
          <a:xfrm>
            <a:off x="741045" y="3543935"/>
            <a:ext cx="8269605" cy="368300"/>
          </a:xfrm>
          <a:prstGeom prst="rect">
            <a:avLst/>
          </a:prstGeom>
          <a:noFill/>
        </p:spPr>
        <p:txBody>
          <a:bodyPr wrap="none" rtlCol="0">
            <a:spAutoFit/>
          </a:bodyPr>
          <a:lstStyle/>
          <a:p>
            <a:pPr algn="l"/>
            <a:r>
              <a:rPr lang="zh-CN" altLang="en-US"/>
              <a:t>项目现场二次开发流程</a:t>
            </a:r>
            <a:r>
              <a:rPr lang="en-US" altLang="zh-CN"/>
              <a:t>action</a:t>
            </a:r>
            <a:r>
              <a:rPr lang="zh-CN" altLang="en-US"/>
              <a:t>存放目录：</a:t>
            </a:r>
            <a:r>
              <a:rPr lang="en-US" altLang="zh-CN"/>
              <a:t> src/weaver/interfaces/</a:t>
            </a:r>
            <a:r>
              <a:rPr lang="zh-CN" altLang="en-US"/>
              <a:t>开发人员简称</a:t>
            </a:r>
            <a:r>
              <a:rPr lang="en-US" altLang="zh-CN"/>
              <a:t>/</a:t>
            </a:r>
            <a:r>
              <a:rPr lang="zh-CN" altLang="en-US"/>
              <a:t>类名</a:t>
            </a:r>
          </a:p>
        </p:txBody>
      </p:sp>
      <p:sp>
        <p:nvSpPr>
          <p:cNvPr id="5" name="圆角矩形 4"/>
          <p:cNvSpPr/>
          <p:nvPr/>
        </p:nvSpPr>
        <p:spPr>
          <a:xfrm>
            <a:off x="741045" y="4085590"/>
            <a:ext cx="382333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3</a:t>
            </a:r>
            <a:r>
              <a:rPr kumimoji="0" lang="zh-CN" altLang="en-US" sz="1900" b="1" i="0" u="none" strike="noStrike" kern="1200" cap="none" spc="0" normalizeH="0" baseline="0" noProof="0">
                <a:ln>
                  <a:noFill/>
                </a:ln>
                <a:solidFill>
                  <a:schemeClr val="lt1"/>
                </a:solidFill>
                <a:effectLst/>
                <a:uLnTx/>
                <a:uFillTx/>
                <a:latin typeface="+mn-lt"/>
                <a:ea typeface="+mn-ea"/>
                <a:cs typeface="+mn-cs"/>
              </a:rPr>
              <a:t>、流程表单</a:t>
            </a:r>
            <a:r>
              <a:rPr kumimoji="0" lang="en-US" altLang="zh-CN" sz="1900" b="1" i="0" u="none" strike="noStrike" kern="1200" cap="none" spc="0" normalizeH="0" baseline="0" noProof="0">
                <a:ln>
                  <a:noFill/>
                </a:ln>
                <a:solidFill>
                  <a:schemeClr val="lt1"/>
                </a:solidFill>
                <a:effectLst/>
                <a:uLnTx/>
                <a:uFillTx/>
                <a:latin typeface="+mn-lt"/>
                <a:ea typeface="+mn-ea"/>
                <a:cs typeface="+mn-cs"/>
              </a:rPr>
              <a:t>action</a:t>
            </a:r>
            <a:r>
              <a:rPr kumimoji="0" lang="zh-CN" altLang="en-US" sz="1900" b="1" i="0" u="none" strike="noStrike" kern="1200" cap="none" spc="0" normalizeH="0" baseline="0" noProof="0">
                <a:ln>
                  <a:noFill/>
                </a:ln>
                <a:solidFill>
                  <a:schemeClr val="lt1"/>
                </a:solidFill>
                <a:effectLst/>
                <a:uLnTx/>
                <a:uFillTx/>
                <a:latin typeface="+mn-lt"/>
                <a:ea typeface="+mn-ea"/>
                <a:cs typeface="+mn-cs"/>
              </a:rPr>
              <a:t>能做什么</a:t>
            </a:r>
          </a:p>
        </p:txBody>
      </p:sp>
      <p:sp>
        <p:nvSpPr>
          <p:cNvPr id="6" name="文本框 5"/>
          <p:cNvSpPr txBox="1"/>
          <p:nvPr/>
        </p:nvSpPr>
        <p:spPr>
          <a:xfrm>
            <a:off x="1005205" y="4890135"/>
            <a:ext cx="8063865" cy="1476375"/>
          </a:xfrm>
          <a:prstGeom prst="rect">
            <a:avLst/>
          </a:prstGeom>
          <a:noFill/>
        </p:spPr>
        <p:txBody>
          <a:bodyPr wrap="none" rtlCol="0">
            <a:spAutoFit/>
          </a:bodyPr>
          <a:lstStyle/>
          <a:p>
            <a:pPr algn="l"/>
            <a:r>
              <a:rPr lang="en-US" altLang="zh-CN"/>
              <a:t>1、获取流程相关信息（requestid、workflowid、formid、isbill、表单信息等）；</a:t>
            </a:r>
          </a:p>
          <a:p>
            <a:pPr algn="l"/>
            <a:r>
              <a:rPr lang="en-US" altLang="zh-CN"/>
              <a:t>2、执行sql语句，查询或更新OA系统中的数据；</a:t>
            </a:r>
          </a:p>
          <a:p>
            <a:pPr algn="l"/>
            <a:r>
              <a:rPr lang="en-US" altLang="zh-CN"/>
              <a:t>3、返回失败标识和提示信息，阻断前台流程提交，并显示提示信息；</a:t>
            </a:r>
          </a:p>
          <a:p>
            <a:pPr algn="l"/>
            <a:r>
              <a:rPr lang="en-US" altLang="zh-CN"/>
              <a:t>4、强制收回触发action回滚</a:t>
            </a:r>
          </a:p>
          <a:p>
            <a:pPr algn="l"/>
            <a:r>
              <a:rPr lang="en-US" altLang="zh-CN"/>
              <a:t>5、调用第三方系统的接口</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矩形 32"/>
          <p:cNvSpPr>
            <a:spLocks noChangeArrowheads="1"/>
          </p:cNvSpPr>
          <p:nvPr/>
        </p:nvSpPr>
        <p:spPr bwMode="auto">
          <a:xfrm>
            <a:off x="2805442" y="1746470"/>
            <a:ext cx="30988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黑体" panose="02010609060101010101" pitchFamily="49" charset="-122"/>
                <a:ea typeface="宋体" panose="02010600030101010101" pitchFamily="2" charset="-122"/>
              </a:defRPr>
            </a:lvl1pPr>
            <a:lvl2pPr marL="742950" indent="-285750">
              <a:defRPr sz="2800" b="1">
                <a:solidFill>
                  <a:schemeClr val="tx1"/>
                </a:solidFill>
                <a:latin typeface="黑体" panose="02010609060101010101" pitchFamily="49" charset="-122"/>
                <a:ea typeface="宋体" panose="02010600030101010101" pitchFamily="2" charset="-122"/>
              </a:defRPr>
            </a:lvl2pPr>
            <a:lvl3pPr marL="1143000" indent="-228600">
              <a:defRPr sz="2800" b="1">
                <a:solidFill>
                  <a:schemeClr val="tx1"/>
                </a:solidFill>
                <a:latin typeface="黑体" panose="02010609060101010101" pitchFamily="49" charset="-122"/>
                <a:ea typeface="宋体" panose="02010600030101010101" pitchFamily="2" charset="-122"/>
              </a:defRPr>
            </a:lvl3pPr>
            <a:lvl4pPr marL="1600200" indent="-228600">
              <a:defRPr sz="2800" b="1">
                <a:solidFill>
                  <a:schemeClr val="tx1"/>
                </a:solidFill>
                <a:latin typeface="黑体" panose="02010609060101010101" pitchFamily="49" charset="-122"/>
                <a:ea typeface="宋体" panose="02010600030101010101" pitchFamily="2" charset="-122"/>
              </a:defRPr>
            </a:lvl4pPr>
            <a:lvl5pPr marL="2057400" indent="-228600">
              <a:defRPr sz="2800" b="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
                <a:schemeClr val="accent2"/>
              </a:buClr>
              <a:buSzTx/>
              <a:buFont typeface="Wingdings" panose="05000000000000000000" pitchFamily="2" charset="2"/>
              <a:buNone/>
              <a:defRPr/>
            </a:pPr>
            <a:endParaRPr kumimoji="0" lang="zh-CN" altLang="en-US" sz="2530" b="1" i="0" u="none" strike="noStrike" kern="1200" cap="none" spc="0" normalizeH="0" baseline="0" noProof="0">
              <a:ln>
                <a:noFill/>
              </a:ln>
              <a:solidFill>
                <a:srgbClr val="FFFF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27659" name="矩形 7"/>
          <p:cNvSpPr/>
          <p:nvPr/>
        </p:nvSpPr>
        <p:spPr>
          <a:xfrm>
            <a:off x="5258688" y="1691862"/>
            <a:ext cx="2845435"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虚心学习</a:t>
            </a:r>
            <a:r>
              <a:rPr lang="en-US" altLang="zh-CN" sz="2530" b="1" dirty="0">
                <a:solidFill>
                  <a:schemeClr val="bg1"/>
                </a:solidFill>
                <a:latin typeface="微软雅黑" panose="020B0503020204020204" pitchFamily="34" charset="-122"/>
                <a:ea typeface="微软雅黑" panose="020B0503020204020204" pitchFamily="34" charset="-122"/>
              </a:rPr>
              <a:t>,</a:t>
            </a:r>
            <a:r>
              <a:rPr lang="zh-CN" altLang="en-US" sz="2530" b="1" dirty="0">
                <a:solidFill>
                  <a:schemeClr val="bg1"/>
                </a:solidFill>
                <a:latin typeface="微软雅黑" panose="020B0503020204020204" pitchFamily="34" charset="-122"/>
                <a:ea typeface="微软雅黑" panose="020B0503020204020204" pitchFamily="34" charset="-122"/>
              </a:rPr>
              <a:t>掌握技能</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27664" name="矩形 9"/>
          <p:cNvSpPr/>
          <p:nvPr/>
        </p:nvSpPr>
        <p:spPr>
          <a:xfrm>
            <a:off x="4868594" y="2890607"/>
            <a:ext cx="3717290"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遵守安全生产的一般规则</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流程表单里能做的事情</a:t>
            </a:r>
            <a:endParaRPr lang="en-US" altLang="zh-CN"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33425" y="807720"/>
            <a:ext cx="269557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dirty="0">
                <a:ln>
                  <a:noFill/>
                </a:ln>
                <a:solidFill>
                  <a:schemeClr val="lt1"/>
                </a:solidFill>
                <a:effectLst/>
                <a:uLnTx/>
                <a:uFillTx/>
                <a:latin typeface="+mn-lt"/>
                <a:ea typeface="+mn-ea"/>
                <a:cs typeface="+mn-cs"/>
              </a:rPr>
              <a:t>1</a:t>
            </a:r>
            <a:r>
              <a:rPr kumimoji="0" lang="zh-CN" altLang="en-US" sz="1900" b="1" i="0" u="none" strike="noStrike" kern="1200" cap="none" spc="0" normalizeH="0" baseline="0" noProof="0" dirty="0">
                <a:ln>
                  <a:noFill/>
                </a:ln>
                <a:solidFill>
                  <a:schemeClr val="lt1"/>
                </a:solidFill>
                <a:effectLst/>
                <a:uLnTx/>
                <a:uFillTx/>
                <a:latin typeface="+mn-lt"/>
                <a:ea typeface="+mn-ea"/>
                <a:cs typeface="+mn-cs"/>
              </a:rPr>
              <a:t>、获取流程相关信息</a:t>
            </a:r>
            <a:endParaRPr kumimoji="0" lang="en-US" altLang="zh-CN" sz="1900" b="1" i="0" u="none" strike="noStrike" kern="1200" cap="none" spc="0" normalizeH="0" baseline="0" noProof="0" dirty="0">
              <a:ln>
                <a:noFill/>
              </a:ln>
              <a:solidFill>
                <a:schemeClr val="lt1"/>
              </a:solidFill>
              <a:effectLst/>
              <a:uLnTx/>
              <a:uFillTx/>
              <a:latin typeface="+mn-lt"/>
              <a:ea typeface="+mn-ea"/>
              <a:cs typeface="+mn-cs"/>
            </a:endParaRPr>
          </a:p>
        </p:txBody>
      </p:sp>
      <p:sp>
        <p:nvSpPr>
          <p:cNvPr id="4" name="矩形: 圆角 3">
            <a:extLst>
              <a:ext uri="{FF2B5EF4-FFF2-40B4-BE49-F238E27FC236}">
                <a16:creationId xmlns:a16="http://schemas.microsoft.com/office/drawing/2014/main" id="{DDD94FDB-D32C-1F5D-0659-9A21D2B11960}"/>
              </a:ext>
            </a:extLst>
          </p:cNvPr>
          <p:cNvSpPr/>
          <p:nvPr/>
        </p:nvSpPr>
        <p:spPr>
          <a:xfrm>
            <a:off x="577215" y="1500078"/>
            <a:ext cx="11108744" cy="5591602"/>
          </a:xfrm>
          <a:prstGeom prst="roundRect">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public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String </a:t>
            </a:r>
            <a:r>
              <a:rPr kumimoji="0" lang="zh-CN" altLang="zh-CN" sz="1100" b="0" i="0" u="none" strike="noStrike" cap="none" normalizeH="0" baseline="0" dirty="0">
                <a:ln>
                  <a:noFill/>
                </a:ln>
                <a:solidFill>
                  <a:srgbClr val="FFC66D"/>
                </a:solidFill>
                <a:effectLst/>
                <a:latin typeface="DejaVu Sans Mono" panose="020B0609030804020204" pitchFamily="49" charset="0"/>
                <a:cs typeface="DejaVu Sans Mono" panose="020B0609030804020204" pitchFamily="49" charset="0"/>
              </a:rPr>
              <a:t>execute</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RequestInfo info</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 {</a:t>
            </a:r>
            <a:b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b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BaseBean log = </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new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BaseBean</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获取工作流</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id</a:t>
            </a:r>
            <a:b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String workflowId = info.getWorkflowid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log.writeLog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"workflowId:"</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+workflowId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获取流程</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id</a:t>
            </a:r>
            <a:b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String requestid = info.getRequestid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log.writeLog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"requestid:"</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+requestid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获取</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RequestManager</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对象</a:t>
            </a:r>
            <a:b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b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RequestManager RequestManager = info.getRequestManager</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log.writeLog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"RequestManager:"</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 JSON.</a:t>
            </a:r>
            <a:r>
              <a:rPr kumimoji="0" lang="zh-CN" altLang="zh-CN" sz="1100" b="0" i="1"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toJSONString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RequestManager</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获取当前节点</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id</a:t>
            </a:r>
            <a:b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int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currentnodeid = RequestManager.getNodeid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log.writeLog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"currentnodeid:"</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 currentnodeid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下一个节点</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id</a:t>
            </a:r>
            <a:b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int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nextnodeid = RequestManager.getNextNodeid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log.writeLog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"nextnodeid:"</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 nextnodeid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获取流程表单</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id</a:t>
            </a:r>
            <a:b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int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formid = RequestManager.getFormid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log.writeLog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"formid:"</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 formid</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是否为单据</a:t>
            </a:r>
            <a:b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b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    </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int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isbill = RequestManager.getIsbill</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log.writeLog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"isbill:"</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 isbill</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808080"/>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获取数据库主表名</a:t>
            </a:r>
            <a:b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b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String tableName = isbill == </a:t>
            </a:r>
            <a:r>
              <a:rPr kumimoji="0" lang="zh-CN" altLang="zh-CN" sz="1100" b="0" i="0" u="none" strike="noStrike" cap="none" normalizeH="0" baseline="0" dirty="0">
                <a:ln>
                  <a:noFill/>
                </a:ln>
                <a:solidFill>
                  <a:srgbClr val="6897BB"/>
                </a:solidFill>
                <a:effectLst/>
                <a:latin typeface="DejaVu Sans Mono" panose="020B0609030804020204" pitchFamily="49" charset="0"/>
                <a:cs typeface="DejaVu Sans Mono" panose="020B0609030804020204" pitchFamily="49" charset="0"/>
              </a:rPr>
              <a:t>1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"workflow_form"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 RequestManager.getBillTableName</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log.writeLog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"tableName:"</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 tableName</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a:t>
            </a:r>
            <a:r>
              <a:rPr kumimoji="0" lang="zh-CN" altLang="zh-CN" sz="1100" b="0" i="0" u="none" strike="noStrike" cap="none" normalizeH="0" baseline="0" dirty="0">
                <a:ln>
                  <a:noFill/>
                </a:ln>
                <a:solidFill>
                  <a:srgbClr val="A9B7C6"/>
                </a:solidFill>
                <a:effectLst/>
                <a:latin typeface="DejaVu Sans Mono" panose="020B0609030804020204" pitchFamily="49" charset="0"/>
                <a:cs typeface="DejaVu Sans Mono" panose="020B0609030804020204" pitchFamily="49" charset="0"/>
              </a:rPr>
              <a:t>log.writeLog</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"TestSuccessAction </a:t>
            </a:r>
            <a:r>
              <a:rPr kumimoji="0" lang="zh-CN" altLang="zh-CN" sz="1100" b="0" i="0" u="none" strike="noStrike" cap="none" normalizeH="0" baseline="0" dirty="0">
                <a:ln>
                  <a:noFill/>
                </a:ln>
                <a:solidFill>
                  <a:srgbClr val="6A8759"/>
                </a:solidFill>
                <a:effectLst/>
                <a:latin typeface="宋体" panose="02010600030101010101" pitchFamily="2" charset="-122"/>
                <a:ea typeface="宋体" panose="02010600030101010101" pitchFamily="2" charset="-122"/>
                <a:cs typeface="DejaVu Sans Mono" panose="020B0609030804020204" pitchFamily="49" charset="0"/>
              </a:rPr>
              <a:t>成功</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Action</a:t>
            </a:r>
            <a:r>
              <a:rPr kumimoji="0" lang="zh-CN" altLang="zh-CN" sz="1100" b="0" i="0" u="none" strike="noStrike" cap="none" normalizeH="0" baseline="0" dirty="0">
                <a:ln>
                  <a:noFill/>
                </a:ln>
                <a:solidFill>
                  <a:srgbClr val="6A8759"/>
                </a:solidFill>
                <a:effectLst/>
                <a:latin typeface="宋体" panose="02010600030101010101" pitchFamily="2" charset="-122"/>
                <a:ea typeface="宋体" panose="02010600030101010101" pitchFamily="2" charset="-122"/>
                <a:cs typeface="DejaVu Sans Mono" panose="020B0609030804020204" pitchFamily="49" charset="0"/>
              </a:rPr>
              <a:t>操作执行了</a:t>
            </a:r>
            <a:r>
              <a:rPr kumimoji="0" lang="zh-CN" altLang="zh-CN" sz="1100" b="0" i="0" u="none" strike="noStrike" cap="none" normalizeH="0" baseline="0" dirty="0">
                <a:ln>
                  <a:noFill/>
                </a:ln>
                <a:solidFill>
                  <a:srgbClr val="6A8759"/>
                </a:solidFill>
                <a:effectLst/>
                <a:latin typeface="DejaVu Sans Mono" panose="020B0609030804020204" pitchFamily="49" charset="0"/>
                <a:cs typeface="DejaVu Sans Mono" panose="020B0609030804020204" pitchFamily="49" charset="0"/>
              </a:rPr>
              <a:t>"</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    return </a:t>
            </a: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SUCCESS</a:t>
            </a:r>
            <a: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t>;</a:t>
            </a:r>
            <a:br>
              <a:rPr kumimoji="0" lang="zh-CN" altLang="zh-CN" sz="1100" b="0" i="0" u="none" strike="noStrike" cap="none" normalizeH="0" baseline="0" dirty="0">
                <a:ln>
                  <a:noFill/>
                </a:ln>
                <a:solidFill>
                  <a:srgbClr val="CC7832"/>
                </a:solidFill>
                <a:effectLst/>
                <a:latin typeface="DejaVu Sans Mono" panose="020B0609030804020204" pitchFamily="49" charset="0"/>
                <a:cs typeface="DejaVu Sans Mono" panose="020B0609030804020204" pitchFamily="49" charset="0"/>
              </a:rPr>
            </a:br>
            <a:r>
              <a:rPr kumimoji="0" lang="zh-CN" altLang="zh-CN" sz="1100" b="0" i="1" u="none" strike="noStrike" cap="none" normalizeH="0" baseline="0" dirty="0">
                <a:ln>
                  <a:noFill/>
                </a:ln>
                <a:solidFill>
                  <a:srgbClr val="9876AA"/>
                </a:solidFill>
                <a:effectLst/>
                <a:latin typeface="DejaVu Sans Mono" panose="020B0609030804020204" pitchFamily="49" charset="0"/>
                <a:cs typeface="DejaVu Sans Mono" panose="020B0609030804020204" pitchFamily="49" charset="0"/>
              </a:rPr>
              <a:t>}</a:t>
            </a:r>
            <a:endParaRPr kumimoji="0" lang="zh-CN" altLang="zh-CN" sz="11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矩形 32"/>
          <p:cNvSpPr>
            <a:spLocks noChangeArrowheads="1"/>
          </p:cNvSpPr>
          <p:nvPr/>
        </p:nvSpPr>
        <p:spPr bwMode="auto">
          <a:xfrm>
            <a:off x="2805442" y="1746470"/>
            <a:ext cx="30988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黑体" panose="02010609060101010101" pitchFamily="49" charset="-122"/>
                <a:ea typeface="宋体" panose="02010600030101010101" pitchFamily="2" charset="-122"/>
              </a:defRPr>
            </a:lvl1pPr>
            <a:lvl2pPr marL="742950" indent="-285750">
              <a:defRPr sz="2800" b="1">
                <a:solidFill>
                  <a:schemeClr val="tx1"/>
                </a:solidFill>
                <a:latin typeface="黑体" panose="02010609060101010101" pitchFamily="49" charset="-122"/>
                <a:ea typeface="宋体" panose="02010600030101010101" pitchFamily="2" charset="-122"/>
              </a:defRPr>
            </a:lvl2pPr>
            <a:lvl3pPr marL="1143000" indent="-228600">
              <a:defRPr sz="2800" b="1">
                <a:solidFill>
                  <a:schemeClr val="tx1"/>
                </a:solidFill>
                <a:latin typeface="黑体" panose="02010609060101010101" pitchFamily="49" charset="-122"/>
                <a:ea typeface="宋体" panose="02010600030101010101" pitchFamily="2" charset="-122"/>
              </a:defRPr>
            </a:lvl3pPr>
            <a:lvl4pPr marL="1600200" indent="-228600">
              <a:defRPr sz="2800" b="1">
                <a:solidFill>
                  <a:schemeClr val="tx1"/>
                </a:solidFill>
                <a:latin typeface="黑体" panose="02010609060101010101" pitchFamily="49" charset="-122"/>
                <a:ea typeface="宋体" panose="02010600030101010101" pitchFamily="2" charset="-122"/>
              </a:defRPr>
            </a:lvl4pPr>
            <a:lvl5pPr marL="2057400" indent="-228600">
              <a:defRPr sz="2800" b="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
                <a:schemeClr val="accent2"/>
              </a:buClr>
              <a:buSzTx/>
              <a:buFont typeface="Wingdings" panose="05000000000000000000" pitchFamily="2" charset="2"/>
              <a:buNone/>
              <a:defRPr/>
            </a:pPr>
            <a:endParaRPr kumimoji="0" lang="zh-CN" altLang="en-US" sz="2530" b="1" i="0" u="none" strike="noStrike" kern="1200" cap="none" spc="0" normalizeH="0" baseline="0" noProof="0">
              <a:ln>
                <a:noFill/>
              </a:ln>
              <a:solidFill>
                <a:srgbClr val="FFFF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27659" name="矩形 7"/>
          <p:cNvSpPr/>
          <p:nvPr/>
        </p:nvSpPr>
        <p:spPr>
          <a:xfrm>
            <a:off x="5258688" y="1691862"/>
            <a:ext cx="2845435"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虚心学习</a:t>
            </a:r>
            <a:r>
              <a:rPr lang="en-US" altLang="zh-CN" sz="2530" b="1" dirty="0">
                <a:solidFill>
                  <a:schemeClr val="bg1"/>
                </a:solidFill>
                <a:latin typeface="微软雅黑" panose="020B0503020204020204" pitchFamily="34" charset="-122"/>
                <a:ea typeface="微软雅黑" panose="020B0503020204020204" pitchFamily="34" charset="-122"/>
              </a:rPr>
              <a:t>,</a:t>
            </a:r>
            <a:r>
              <a:rPr lang="zh-CN" altLang="en-US" sz="2530" b="1" dirty="0">
                <a:solidFill>
                  <a:schemeClr val="bg1"/>
                </a:solidFill>
                <a:latin typeface="微软雅黑" panose="020B0503020204020204" pitchFamily="34" charset="-122"/>
                <a:ea typeface="微软雅黑" panose="020B0503020204020204" pitchFamily="34" charset="-122"/>
              </a:rPr>
              <a:t>掌握技能</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27664" name="矩形 9"/>
          <p:cNvSpPr/>
          <p:nvPr/>
        </p:nvSpPr>
        <p:spPr>
          <a:xfrm>
            <a:off x="4868594" y="2890607"/>
            <a:ext cx="3717290"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遵守安全生产的一般规则</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流程表单能做的事情</a:t>
            </a:r>
            <a:endParaRPr lang="en-US" altLang="zh-CN"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33425" y="807720"/>
            <a:ext cx="577151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2</a:t>
            </a:r>
            <a:r>
              <a:rPr kumimoji="0" lang="zh-CN" altLang="en-US" sz="1900" b="1" i="0" u="none" strike="noStrike" kern="1200" cap="none" spc="0" normalizeH="0" baseline="0" noProof="0">
                <a:ln>
                  <a:noFill/>
                </a:ln>
                <a:solidFill>
                  <a:schemeClr val="lt1"/>
                </a:solidFill>
                <a:effectLst/>
                <a:uLnTx/>
                <a:uFillTx/>
                <a:latin typeface="+mn-lt"/>
                <a:ea typeface="+mn-ea"/>
                <a:cs typeface="+mn-cs"/>
              </a:rPr>
              <a:t>、执行sql语句，查询或更新OA系统中的数据</a:t>
            </a:r>
          </a:p>
        </p:txBody>
      </p:sp>
      <p:sp>
        <p:nvSpPr>
          <p:cNvPr id="7" name="文本框 6"/>
          <p:cNvSpPr txBox="1"/>
          <p:nvPr/>
        </p:nvSpPr>
        <p:spPr>
          <a:xfrm>
            <a:off x="812800" y="1461770"/>
            <a:ext cx="8580120" cy="6185535"/>
          </a:xfrm>
          <a:prstGeom prst="rect">
            <a:avLst/>
          </a:prstGeom>
          <a:noFill/>
        </p:spPr>
        <p:txBody>
          <a:bodyPr wrap="square" rtlCol="0">
            <a:spAutoFit/>
          </a:bodyPr>
          <a:lstStyle/>
          <a:p>
            <a:pPr algn="l"/>
            <a:r>
              <a:rPr lang="zh-CN" altLang="en-US" sz="1200"/>
              <a:t>public class SQLExecuteActionDemo implements Action {</a:t>
            </a:r>
          </a:p>
          <a:p>
            <a:pPr algn="l"/>
            <a:r>
              <a:rPr lang="zh-CN" altLang="en-US" sz="1200"/>
              <a:t>    @Override</a:t>
            </a:r>
          </a:p>
          <a:p>
            <a:pPr algn="l"/>
            <a:r>
              <a:rPr lang="zh-CN" altLang="en-US" sz="1200"/>
              <a:t>    public String execute(RequestInfo info) {</a:t>
            </a:r>
          </a:p>
          <a:p>
            <a:pPr algn="l"/>
            <a:r>
              <a:rPr lang="zh-CN" altLang="en-US" sz="1200"/>
              <a:t>        //获取流程id</a:t>
            </a:r>
          </a:p>
          <a:p>
            <a:pPr algn="l"/>
            <a:r>
              <a:rPr lang="zh-CN" altLang="en-US" sz="1200"/>
              <a:t>        String requestid = info.getRequestid();</a:t>
            </a:r>
          </a:p>
          <a:p>
            <a:pPr algn="l"/>
            <a:r>
              <a:rPr lang="zh-CN" altLang="en-US" sz="1200"/>
              <a:t>        /*************1.不带事务执行SQL开始***************/</a:t>
            </a:r>
          </a:p>
          <a:p>
            <a:pPr algn="l"/>
            <a:r>
              <a:rPr lang="zh-CN" altLang="en-US" sz="1200"/>
              <a:t>        RecordSet rs = new RecordSet();</a:t>
            </a:r>
          </a:p>
          <a:p>
            <a:pPr algn="l"/>
            <a:r>
              <a:rPr lang="zh-CN" altLang="en-US" sz="1200"/>
              <a:t>        //执行查询语句，查询数据</a:t>
            </a:r>
          </a:p>
          <a:p>
            <a:pPr algn="l"/>
            <a:r>
              <a:rPr lang="zh-CN" altLang="en-US" sz="1200"/>
              <a:t>        rs.executeQuery("select testFieldName from formtable_main_45 where requestid = ?", requestid);</a:t>
            </a:r>
          </a:p>
          <a:p>
            <a:pPr algn="l"/>
            <a:r>
              <a:rPr lang="zh-CN" altLang="en-US" sz="1200"/>
              <a:t>        if(rs.next()){</a:t>
            </a:r>
          </a:p>
          <a:p>
            <a:pPr algn="l"/>
            <a:r>
              <a:rPr lang="zh-CN" altLang="en-US" sz="1200"/>
              <a:t>            String testFieldValue = rs.getString(1);</a:t>
            </a:r>
          </a:p>
          <a:p>
            <a:pPr algn="l"/>
            <a:r>
              <a:rPr lang="zh-CN" altLang="en-US" sz="1200"/>
              <a:t>            new BaseBean().writeLog("testFieldName 的值是 :" + testFieldValue);</a:t>
            </a:r>
          </a:p>
          <a:p>
            <a:pPr algn="l"/>
            <a:r>
              <a:rPr lang="zh-CN" altLang="en-US" sz="1200"/>
              <a:t>        }</a:t>
            </a:r>
          </a:p>
          <a:p>
            <a:pPr algn="l"/>
            <a:r>
              <a:rPr lang="zh-CN" altLang="en-US" sz="1200"/>
              <a:t>        //执行update语句，更新数据</a:t>
            </a:r>
          </a:p>
          <a:p>
            <a:pPr algn="l"/>
            <a:r>
              <a:rPr lang="zh-CN" altLang="en-US" sz="1200"/>
              <a:t>        rs.executeUpdate("update formtable_main_45 set testFieldName = ? where requestid = ?", "testValue", requestid);</a:t>
            </a:r>
          </a:p>
          <a:p>
            <a:pPr algn="l"/>
            <a:r>
              <a:rPr lang="zh-CN" altLang="en-US" sz="1200"/>
              <a:t>        /*************1.不带事务执行SQL结束***************/</a:t>
            </a:r>
          </a:p>
          <a:p>
            <a:pPr algn="l"/>
            <a:r>
              <a:rPr lang="en-US" altLang="zh-CN" sz="1200"/>
              <a:t>        </a:t>
            </a:r>
            <a:r>
              <a:rPr lang="zh-CN" altLang="en-US" sz="1200"/>
              <a:t>/*************2.带事务执行SQL开始***************/</a:t>
            </a:r>
          </a:p>
          <a:p>
            <a:pPr algn="l"/>
            <a:r>
              <a:rPr lang="zh-CN" altLang="en-US" sz="1200"/>
              <a:t>        RecordSetTrans rst = new RecordSetTrans();</a:t>
            </a:r>
          </a:p>
          <a:p>
            <a:pPr algn="l"/>
            <a:r>
              <a:rPr lang="zh-CN" altLang="en-US" sz="1200"/>
              <a:t>        rst.setAutoCommit(false);</a:t>
            </a:r>
          </a:p>
          <a:p>
            <a:pPr algn="l"/>
            <a:r>
              <a:rPr lang="zh-CN" altLang="en-US" sz="1200"/>
              <a:t>        try {</a:t>
            </a:r>
          </a:p>
          <a:p>
            <a:pPr algn="l"/>
            <a:r>
              <a:rPr lang="zh-CN" altLang="en-US" sz="1200"/>
              <a:t>            rst.executeUpdate("update formtable_main_45 set testFieldName1 = ? where requestid = ?", "testValue1", requestid);</a:t>
            </a:r>
          </a:p>
          <a:p>
            <a:pPr algn="l"/>
            <a:r>
              <a:rPr lang="zh-CN" altLang="en-US" sz="1200"/>
              <a:t>            rst.executeUpdate("update formtable_main_45 set testFieldName2 = ? where requestid = ?", "testValue2", requestid);</a:t>
            </a:r>
          </a:p>
          <a:p>
            <a:pPr algn="l"/>
            <a:r>
              <a:rPr lang="zh-CN" altLang="en-US" sz="1200"/>
              <a:t>            //手动提交事务</a:t>
            </a:r>
          </a:p>
          <a:p>
            <a:pPr algn="l"/>
            <a:r>
              <a:rPr lang="zh-CN" altLang="en-US" sz="1200"/>
              <a:t>            rst.commit();</a:t>
            </a:r>
          </a:p>
          <a:p>
            <a:pPr algn="l"/>
            <a:r>
              <a:rPr lang="zh-CN" altLang="en-US" sz="1200"/>
              <a:t>        } catch (Exception e) {</a:t>
            </a:r>
          </a:p>
          <a:p>
            <a:pPr algn="l"/>
            <a:r>
              <a:rPr lang="zh-CN" altLang="en-US" sz="1200"/>
              <a:t>            //执行失败，回滚数据</a:t>
            </a:r>
          </a:p>
          <a:p>
            <a:pPr algn="l"/>
            <a:r>
              <a:rPr lang="zh-CN" altLang="en-US" sz="1200"/>
              <a:t>            rst.rollback();</a:t>
            </a:r>
          </a:p>
          <a:p>
            <a:pPr algn="l"/>
            <a:r>
              <a:rPr lang="zh-CN" altLang="en-US" sz="1200"/>
              <a:t>            e.printStackTrace();</a:t>
            </a:r>
          </a:p>
          <a:p>
            <a:pPr algn="l"/>
            <a:r>
              <a:rPr lang="zh-CN" altLang="en-US" sz="1200"/>
              <a:t>        }</a:t>
            </a:r>
          </a:p>
          <a:p>
            <a:pPr algn="l"/>
            <a:r>
              <a:rPr lang="zh-CN" altLang="en-US" sz="1200"/>
              <a:t>        /*************2.带事务执行SQL结束***************/</a:t>
            </a:r>
          </a:p>
          <a:p>
            <a:pPr algn="l"/>
            <a:r>
              <a:rPr lang="zh-CN" altLang="en-US" sz="1200"/>
              <a:t>        return Action.SUCCESS;</a:t>
            </a:r>
          </a:p>
          <a:p>
            <a:pPr algn="l"/>
            <a:r>
              <a:rPr lang="zh-CN" altLang="en-US" sz="1200"/>
              <a:t>    }</a:t>
            </a:r>
          </a:p>
          <a:p>
            <a:pPr algn="l"/>
            <a:r>
              <a:rPr lang="zh-CN" altLang="en-US" sz="1200"/>
              <a:t>}</a:t>
            </a:r>
          </a:p>
        </p:txBody>
      </p:sp>
      <p:sp>
        <p:nvSpPr>
          <p:cNvPr id="2" name="文本框 1"/>
          <p:cNvSpPr txBox="1"/>
          <p:nvPr/>
        </p:nvSpPr>
        <p:spPr>
          <a:xfrm>
            <a:off x="9885680" y="1600200"/>
            <a:ext cx="2626360" cy="2584450"/>
          </a:xfrm>
          <a:prstGeom prst="rect">
            <a:avLst/>
          </a:prstGeom>
          <a:noFill/>
        </p:spPr>
        <p:txBody>
          <a:bodyPr wrap="square" rtlCol="0">
            <a:spAutoFit/>
          </a:bodyPr>
          <a:lstStyle/>
          <a:p>
            <a:pPr algn="l"/>
            <a:r>
              <a:rPr lang="zh-CN" altLang="en-US"/>
              <a:t>注意点1：操作OA数据库中数据，必须使用OA自带的数据库操作类（推荐Record</a:t>
            </a:r>
            <a:r>
              <a:rPr lang="en-US" altLang="zh-CN"/>
              <a:t>s</a:t>
            </a:r>
            <a:r>
              <a:rPr lang="zh-CN" altLang="en-US"/>
              <a:t>et、RecordSetTrans），使用其他方式操作数据库，可能会出现数据库缓存读取不到最新数据的情况</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矩形 32"/>
          <p:cNvSpPr>
            <a:spLocks noChangeArrowheads="1"/>
          </p:cNvSpPr>
          <p:nvPr/>
        </p:nvSpPr>
        <p:spPr bwMode="auto">
          <a:xfrm>
            <a:off x="2805430" y="1746250"/>
            <a:ext cx="1183005"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黑体" panose="02010609060101010101" pitchFamily="49" charset="-122"/>
                <a:ea typeface="宋体" panose="02010600030101010101" pitchFamily="2" charset="-122"/>
              </a:defRPr>
            </a:lvl1pPr>
            <a:lvl2pPr marL="742950" indent="-285750">
              <a:defRPr sz="2800" b="1">
                <a:solidFill>
                  <a:schemeClr val="tx1"/>
                </a:solidFill>
                <a:latin typeface="黑体" panose="02010609060101010101" pitchFamily="49" charset="-122"/>
                <a:ea typeface="宋体" panose="02010600030101010101" pitchFamily="2" charset="-122"/>
              </a:defRPr>
            </a:lvl2pPr>
            <a:lvl3pPr marL="1143000" indent="-228600">
              <a:defRPr sz="2800" b="1">
                <a:solidFill>
                  <a:schemeClr val="tx1"/>
                </a:solidFill>
                <a:latin typeface="黑体" panose="02010609060101010101" pitchFamily="49" charset="-122"/>
                <a:ea typeface="宋体" panose="02010600030101010101" pitchFamily="2" charset="-122"/>
              </a:defRPr>
            </a:lvl3pPr>
            <a:lvl4pPr marL="1600200" indent="-228600">
              <a:defRPr sz="2800" b="1">
                <a:solidFill>
                  <a:schemeClr val="tx1"/>
                </a:solidFill>
                <a:latin typeface="黑体" panose="02010609060101010101" pitchFamily="49" charset="-122"/>
                <a:ea typeface="宋体" panose="02010600030101010101" pitchFamily="2" charset="-122"/>
              </a:defRPr>
            </a:lvl4pPr>
            <a:lvl5pPr marL="2057400" indent="-228600">
              <a:defRPr sz="2800" b="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
                <a:schemeClr val="accent2"/>
              </a:buClr>
              <a:buSzTx/>
              <a:buFont typeface="Wingdings" panose="05000000000000000000" pitchFamily="2" charset="2"/>
              <a:buNone/>
              <a:defRPr/>
            </a:pPr>
            <a:endParaRPr kumimoji="0" lang="zh-CN" altLang="en-US" sz="2530" b="1" i="0" u="none" strike="noStrike" kern="1200" cap="none" spc="0" normalizeH="0" baseline="0" noProof="0">
              <a:ln>
                <a:noFill/>
              </a:ln>
              <a:solidFill>
                <a:srgbClr val="FFFF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27659" name="矩形 7"/>
          <p:cNvSpPr/>
          <p:nvPr/>
        </p:nvSpPr>
        <p:spPr>
          <a:xfrm>
            <a:off x="5258688" y="1691862"/>
            <a:ext cx="2845435"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虚心学习</a:t>
            </a:r>
            <a:r>
              <a:rPr lang="en-US" altLang="zh-CN" sz="2530" b="1" dirty="0">
                <a:solidFill>
                  <a:schemeClr val="bg1"/>
                </a:solidFill>
                <a:latin typeface="微软雅黑" panose="020B0503020204020204" pitchFamily="34" charset="-122"/>
                <a:ea typeface="微软雅黑" panose="020B0503020204020204" pitchFamily="34" charset="-122"/>
              </a:rPr>
              <a:t>,</a:t>
            </a:r>
            <a:r>
              <a:rPr lang="zh-CN" altLang="en-US" sz="2530" b="1" dirty="0">
                <a:solidFill>
                  <a:schemeClr val="bg1"/>
                </a:solidFill>
                <a:latin typeface="微软雅黑" panose="020B0503020204020204" pitchFamily="34" charset="-122"/>
                <a:ea typeface="微软雅黑" panose="020B0503020204020204" pitchFamily="34" charset="-122"/>
              </a:rPr>
              <a:t>掌握技能</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27664" name="矩形 9"/>
          <p:cNvSpPr/>
          <p:nvPr/>
        </p:nvSpPr>
        <p:spPr>
          <a:xfrm>
            <a:off x="4868594" y="2890607"/>
            <a:ext cx="3717290"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遵守安全生产的一般规则</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流程表单能做的事情</a:t>
            </a:r>
            <a:endParaRPr lang="en-US" altLang="zh-CN"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33425" y="807720"/>
            <a:ext cx="767334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3</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lang="en-US" altLang="zh-CN" sz="1900">
                <a:sym typeface="+mn-ea"/>
              </a:rPr>
              <a:t>返回失败标识和提示信息，阻断前台流程提交，并显示提示信息</a:t>
            </a:r>
            <a:endParaRPr kumimoji="0" lang="zh-CN" altLang="en-US" sz="1900" b="1" i="0" u="none" strike="noStrike" kern="1200" cap="none" spc="0" normalizeH="0" baseline="0" noProof="0">
              <a:ln>
                <a:noFill/>
              </a:ln>
              <a:solidFill>
                <a:schemeClr val="lt1"/>
              </a:solidFill>
              <a:effectLst/>
              <a:uLnTx/>
              <a:uFillTx/>
              <a:latin typeface="+mn-lt"/>
              <a:ea typeface="+mn-ea"/>
              <a:cs typeface="+mn-cs"/>
            </a:endParaRPr>
          </a:p>
        </p:txBody>
      </p:sp>
      <p:sp>
        <p:nvSpPr>
          <p:cNvPr id="3" name="文本框 2"/>
          <p:cNvSpPr txBox="1"/>
          <p:nvPr/>
        </p:nvSpPr>
        <p:spPr>
          <a:xfrm>
            <a:off x="733425" y="1376680"/>
            <a:ext cx="7417435" cy="5446395"/>
          </a:xfrm>
          <a:prstGeom prst="rect">
            <a:avLst/>
          </a:prstGeom>
          <a:noFill/>
        </p:spPr>
        <p:txBody>
          <a:bodyPr wrap="square" rtlCol="0" anchor="t">
            <a:spAutoFit/>
          </a:bodyPr>
          <a:lstStyle/>
          <a:p>
            <a:r>
              <a:rPr lang="zh-CN" altLang="en-US" sz="1200" dirty="0"/>
              <a:t> public String execute(RequestInfo request) {</a:t>
            </a:r>
          </a:p>
          <a:p>
            <a:endParaRPr lang="zh-CN" altLang="en-US" sz="1200" dirty="0"/>
          </a:p>
          <a:p>
            <a:r>
              <a:rPr lang="zh-CN" altLang="en-US" sz="1200" dirty="0"/>
              <a:t>        //获取requestId</a:t>
            </a:r>
          </a:p>
          <a:p>
            <a:r>
              <a:rPr lang="zh-CN" altLang="en-US" sz="1200" dirty="0"/>
              <a:t>        String requestId = request.getRequestid();</a:t>
            </a:r>
          </a:p>
          <a:p>
            <a:r>
              <a:rPr lang="zh-CN" altLang="en-US" sz="1200" dirty="0"/>
              <a:t>        float amount = 0;</a:t>
            </a:r>
          </a:p>
          <a:p>
            <a:r>
              <a:rPr lang="zh-CN" altLang="en-US" sz="1200" dirty="0"/>
              <a:t>        /*************1.直接查询数据库获取表单值***************/</a:t>
            </a:r>
          </a:p>
          <a:p>
            <a:r>
              <a:rPr lang="zh-CN" altLang="en-US" sz="1200" dirty="0"/>
              <a:t>        RecordSet rs = new RecordSet();</a:t>
            </a:r>
          </a:p>
          <a:p>
            <a:r>
              <a:rPr lang="zh-CN" altLang="en-US" sz="1200" dirty="0"/>
              <a:t>        rs.executeQuery("select amount from formtable_main_16 where requestid = ?", requestId);</a:t>
            </a:r>
          </a:p>
          <a:p>
            <a:r>
              <a:rPr lang="zh-CN" altLang="en-US" sz="1200" dirty="0"/>
              <a:t>        //获取金额字段的值</a:t>
            </a:r>
          </a:p>
          <a:p>
            <a:r>
              <a:rPr lang="zh-CN" altLang="en-US" sz="1200" dirty="0"/>
              <a:t>        if (rs.next()) {</a:t>
            </a:r>
          </a:p>
          <a:p>
            <a:r>
              <a:rPr lang="zh-CN" altLang="en-US" sz="1200" dirty="0"/>
              <a:t>            amount = rs.getFloat(1);</a:t>
            </a:r>
          </a:p>
          <a:p>
            <a:r>
              <a:rPr lang="zh-CN" altLang="en-US" sz="1200" dirty="0"/>
              <a:t>        }</a:t>
            </a:r>
          </a:p>
          <a:p>
            <a:r>
              <a:rPr lang="zh-CN" altLang="en-US" sz="1200" dirty="0"/>
              <a:t>        /*************2.直接查询数据库获取表单值***************/</a:t>
            </a:r>
          </a:p>
          <a:p>
            <a:r>
              <a:rPr lang="zh-CN" altLang="en-US" sz="1200" dirty="0"/>
              <a:t>        //获取主表数据</a:t>
            </a:r>
          </a:p>
          <a:p>
            <a:r>
              <a:rPr lang="zh-CN" altLang="en-US" sz="1200" dirty="0"/>
              <a:t>        Map&lt;String, String&gt; mainDatas = new HashMap&lt;&gt;();</a:t>
            </a:r>
          </a:p>
          <a:p>
            <a:r>
              <a:rPr lang="zh-CN" altLang="en-US" sz="1200" dirty="0"/>
              <a:t>        Property[] properties = request.getMainTableInfo().getProperty();</a:t>
            </a:r>
          </a:p>
          <a:p>
            <a:r>
              <a:rPr lang="zh-CN" altLang="en-US" sz="1200" dirty="0"/>
              <a:t>        for (Property propertie : properties) {</a:t>
            </a:r>
          </a:p>
          <a:p>
            <a:r>
              <a:rPr lang="zh-CN" altLang="en-US" sz="1200" dirty="0"/>
              <a:t>            mainDatas.put(propertie.getName(), propertie.getValue());</a:t>
            </a:r>
          </a:p>
          <a:p>
            <a:r>
              <a:rPr lang="zh-CN" altLang="en-US" sz="1200" dirty="0"/>
              <a:t>        }</a:t>
            </a:r>
          </a:p>
          <a:p>
            <a:r>
              <a:rPr lang="zh-CN" altLang="en-US" sz="1200" dirty="0"/>
              <a:t>        amount = Util.getFloatValue(Util.null2String(mainDatas.get("amount")));</a:t>
            </a:r>
          </a:p>
          <a:p>
            <a:r>
              <a:rPr lang="zh-CN" altLang="en-US" sz="1200" dirty="0"/>
              <a:t>        //金额字段值大于10000，阻断流程提交</a:t>
            </a:r>
          </a:p>
          <a:p>
            <a:r>
              <a:rPr lang="zh-CN" altLang="en-US" sz="1200" dirty="0"/>
              <a:t>        if(amount &gt; 10000) {</a:t>
            </a:r>
          </a:p>
          <a:p>
            <a:r>
              <a:rPr lang="zh-CN" altLang="en-US" sz="1200" dirty="0"/>
              <a:t>            RequestManager requestManager = request.getRequestManager();</a:t>
            </a:r>
          </a:p>
          <a:p>
            <a:r>
              <a:rPr lang="zh-CN" altLang="en-US" sz="1200" dirty="0"/>
              <a:t>            requestManager.setMessagecontent("不允许提交金额大于10000的流程");</a:t>
            </a:r>
          </a:p>
          <a:p>
            <a:r>
              <a:rPr lang="zh-CN" altLang="en-US" sz="1200" dirty="0"/>
              <a:t>            return FAILURE_AND_CONTINUE;</a:t>
            </a:r>
          </a:p>
          <a:p>
            <a:r>
              <a:rPr lang="zh-CN" altLang="en-US" sz="1200" dirty="0"/>
              <a:t>        }</a:t>
            </a:r>
          </a:p>
          <a:p>
            <a:endParaRPr lang="zh-CN" altLang="en-US" sz="1200" dirty="0"/>
          </a:p>
          <a:p>
            <a:r>
              <a:rPr lang="zh-CN" altLang="en-US" sz="1200" dirty="0"/>
              <a:t>        return SUCCESS;</a:t>
            </a:r>
          </a:p>
          <a:p>
            <a:r>
              <a:rPr lang="zh-CN" altLang="en-US" sz="1200" dirty="0"/>
              <a:t>    }</a:t>
            </a:r>
          </a:p>
        </p:txBody>
      </p:sp>
      <p:sp>
        <p:nvSpPr>
          <p:cNvPr id="4" name="文本框 3"/>
          <p:cNvSpPr txBox="1"/>
          <p:nvPr/>
        </p:nvSpPr>
        <p:spPr>
          <a:xfrm>
            <a:off x="7437755" y="2032000"/>
            <a:ext cx="5231765" cy="1014730"/>
          </a:xfrm>
          <a:prstGeom prst="rect">
            <a:avLst/>
          </a:prstGeom>
          <a:noFill/>
        </p:spPr>
        <p:txBody>
          <a:bodyPr wrap="square" rtlCol="0">
            <a:spAutoFit/>
          </a:bodyPr>
          <a:lstStyle/>
          <a:p>
            <a:r>
              <a:rPr lang="zh-CN" altLang="en-US" sz="1200">
                <a:sym typeface="+mn-ea"/>
              </a:rPr>
              <a:t> 使用</a:t>
            </a:r>
            <a:r>
              <a:rPr lang="zh-CN" altLang="en-US" sz="1200">
                <a:solidFill>
                  <a:srgbClr val="FF0000"/>
                </a:solidFill>
                <a:sym typeface="+mn-ea"/>
              </a:rPr>
              <a:t>FAILURE_AND_CONTINUE</a:t>
            </a:r>
            <a:r>
              <a:rPr lang="zh-CN" altLang="en-US" sz="1200">
                <a:sym typeface="+mn-ea"/>
              </a:rPr>
              <a:t>进行流程的阻断操作</a:t>
            </a:r>
            <a:r>
              <a:rPr lang="en-US" altLang="zh-CN" sz="1200">
                <a:sym typeface="+mn-ea"/>
              </a:rPr>
              <a:t>:</a:t>
            </a:r>
            <a:endParaRPr lang="zh-CN" altLang="en-US" sz="1200">
              <a:sym typeface="+mn-ea"/>
            </a:endParaRPr>
          </a:p>
          <a:p>
            <a:r>
              <a:rPr lang="zh-CN" altLang="en-US" sz="1200">
                <a:sym typeface="+mn-ea"/>
              </a:rPr>
              <a:t>RequestManager requestManager = request.getRequestManager();</a:t>
            </a:r>
            <a:endParaRPr lang="zh-CN" altLang="en-US" sz="1200"/>
          </a:p>
          <a:p>
            <a:r>
              <a:rPr lang="zh-CN" altLang="en-US" sz="1200">
                <a:sym typeface="+mn-ea"/>
              </a:rPr>
              <a:t>            requestManager.setMessagecontent("不允许提交金额大于10000的流程");</a:t>
            </a:r>
            <a:endParaRPr lang="zh-CN" altLang="en-US" sz="1200"/>
          </a:p>
          <a:p>
            <a:r>
              <a:rPr lang="zh-CN" altLang="en-US" sz="1200">
                <a:sym typeface="+mn-ea"/>
              </a:rPr>
              <a:t>            return FAILURE_AND_CONTINUE;</a:t>
            </a:r>
            <a:endParaRPr lang="zh-CN" altLang="en-US" sz="120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矩形 32"/>
          <p:cNvSpPr>
            <a:spLocks noChangeArrowheads="1"/>
          </p:cNvSpPr>
          <p:nvPr/>
        </p:nvSpPr>
        <p:spPr bwMode="auto">
          <a:xfrm>
            <a:off x="2805430" y="1746250"/>
            <a:ext cx="1183005"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黑体" panose="02010609060101010101" pitchFamily="49" charset="-122"/>
                <a:ea typeface="宋体" panose="02010600030101010101" pitchFamily="2" charset="-122"/>
              </a:defRPr>
            </a:lvl1pPr>
            <a:lvl2pPr marL="742950" indent="-285750">
              <a:defRPr sz="2800" b="1">
                <a:solidFill>
                  <a:schemeClr val="tx1"/>
                </a:solidFill>
                <a:latin typeface="黑体" panose="02010609060101010101" pitchFamily="49" charset="-122"/>
                <a:ea typeface="宋体" panose="02010600030101010101" pitchFamily="2" charset="-122"/>
              </a:defRPr>
            </a:lvl2pPr>
            <a:lvl3pPr marL="1143000" indent="-228600">
              <a:defRPr sz="2800" b="1">
                <a:solidFill>
                  <a:schemeClr val="tx1"/>
                </a:solidFill>
                <a:latin typeface="黑体" panose="02010609060101010101" pitchFamily="49" charset="-122"/>
                <a:ea typeface="宋体" panose="02010600030101010101" pitchFamily="2" charset="-122"/>
              </a:defRPr>
            </a:lvl3pPr>
            <a:lvl4pPr marL="1600200" indent="-228600">
              <a:defRPr sz="2800" b="1">
                <a:solidFill>
                  <a:schemeClr val="tx1"/>
                </a:solidFill>
                <a:latin typeface="黑体" panose="02010609060101010101" pitchFamily="49" charset="-122"/>
                <a:ea typeface="宋体" panose="02010600030101010101" pitchFamily="2" charset="-122"/>
              </a:defRPr>
            </a:lvl4pPr>
            <a:lvl5pPr marL="2057400" indent="-228600">
              <a:defRPr sz="2800" b="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
                <a:schemeClr val="accent2"/>
              </a:buClr>
              <a:buSzTx/>
              <a:buFont typeface="Wingdings" panose="05000000000000000000" pitchFamily="2" charset="2"/>
              <a:buNone/>
              <a:defRPr/>
            </a:pPr>
            <a:endParaRPr kumimoji="0" lang="zh-CN" altLang="en-US" sz="2530" b="1" i="0" u="none" strike="noStrike" kern="1200" cap="none" spc="0" normalizeH="0" baseline="0" noProof="0">
              <a:ln>
                <a:noFill/>
              </a:ln>
              <a:solidFill>
                <a:srgbClr val="FFFF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27659" name="矩形 7"/>
          <p:cNvSpPr/>
          <p:nvPr/>
        </p:nvSpPr>
        <p:spPr>
          <a:xfrm>
            <a:off x="5258688" y="1691862"/>
            <a:ext cx="2845435"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虚心学习</a:t>
            </a:r>
            <a:r>
              <a:rPr lang="en-US" altLang="zh-CN" sz="2530" b="1" dirty="0">
                <a:solidFill>
                  <a:schemeClr val="bg1"/>
                </a:solidFill>
                <a:latin typeface="微软雅黑" panose="020B0503020204020204" pitchFamily="34" charset="-122"/>
                <a:ea typeface="微软雅黑" panose="020B0503020204020204" pitchFamily="34" charset="-122"/>
              </a:rPr>
              <a:t>,</a:t>
            </a:r>
            <a:r>
              <a:rPr lang="zh-CN" altLang="en-US" sz="2530" b="1" dirty="0">
                <a:solidFill>
                  <a:schemeClr val="bg1"/>
                </a:solidFill>
                <a:latin typeface="微软雅黑" panose="020B0503020204020204" pitchFamily="34" charset="-122"/>
                <a:ea typeface="微软雅黑" panose="020B0503020204020204" pitchFamily="34" charset="-122"/>
              </a:rPr>
              <a:t>掌握技能</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27664" name="矩形 9"/>
          <p:cNvSpPr/>
          <p:nvPr/>
        </p:nvSpPr>
        <p:spPr>
          <a:xfrm>
            <a:off x="4868594" y="2890607"/>
            <a:ext cx="3717290"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遵守安全生产的一般规则</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流程表单能做的事情</a:t>
            </a:r>
            <a:endParaRPr lang="en-US" altLang="zh-CN"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33425" y="807720"/>
            <a:ext cx="374586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4</a:t>
            </a:r>
            <a:r>
              <a:rPr kumimoji="0" lang="zh-CN" altLang="en-US" sz="1900" b="1" i="0" u="none" strike="noStrike" kern="1200" cap="none" spc="0" normalizeH="0" baseline="0" noProof="0">
                <a:ln>
                  <a:noFill/>
                </a:ln>
                <a:solidFill>
                  <a:schemeClr val="lt1"/>
                </a:solidFill>
                <a:effectLst/>
                <a:uLnTx/>
                <a:uFillTx/>
                <a:latin typeface="+mn-lt"/>
                <a:ea typeface="+mn-ea"/>
                <a:cs typeface="+mn-cs"/>
              </a:rPr>
              <a:t>、强制收回触发action回滚</a:t>
            </a:r>
          </a:p>
        </p:txBody>
      </p:sp>
      <p:sp>
        <p:nvSpPr>
          <p:cNvPr id="3" name="文本框 2"/>
          <p:cNvSpPr txBox="1"/>
          <p:nvPr/>
        </p:nvSpPr>
        <p:spPr>
          <a:xfrm>
            <a:off x="741045" y="1960245"/>
            <a:ext cx="7417435" cy="3907790"/>
          </a:xfrm>
          <a:prstGeom prst="rect">
            <a:avLst/>
          </a:prstGeom>
          <a:noFill/>
        </p:spPr>
        <p:txBody>
          <a:bodyPr wrap="square" rtlCol="0" anchor="t">
            <a:spAutoFit/>
          </a:bodyPr>
          <a:lstStyle/>
          <a:p>
            <a:r>
              <a:rPr lang="zh-CN" altLang="en-US" sz="1600" dirty="0">
                <a:solidFill>
                  <a:srgbClr val="FF0000"/>
                </a:solidFill>
              </a:rPr>
              <a:t>注意点：所有节点执行强制收回或者删除都会执行，需在action中判断当前节点Id</a:t>
            </a:r>
          </a:p>
          <a:p>
            <a:endParaRPr lang="zh-CN" altLang="en-US" sz="1200" dirty="0"/>
          </a:p>
          <a:p>
            <a:endParaRPr lang="zh-CN" altLang="en-US" sz="1200" dirty="0"/>
          </a:p>
          <a:p>
            <a:r>
              <a:rPr lang="zh-CN" altLang="en-US" sz="1600" dirty="0"/>
              <a:t>public String execute(RequestInfo request) {</a:t>
            </a:r>
          </a:p>
          <a:p>
            <a:endParaRPr lang="zh-CN" altLang="en-US" sz="1600" dirty="0"/>
          </a:p>
          <a:p>
            <a:r>
              <a:rPr lang="zh-CN" altLang="en-US" sz="1600" dirty="0"/>
              <a:t>        //获取requestId</a:t>
            </a:r>
          </a:p>
          <a:p>
            <a:r>
              <a:rPr lang="zh-CN" altLang="en-US" sz="1600" dirty="0"/>
              <a:t>        String requestId = request.getRequestid();</a:t>
            </a:r>
          </a:p>
          <a:p>
            <a:endParaRPr lang="zh-CN" altLang="en-US" sz="1600" dirty="0"/>
          </a:p>
          <a:p>
            <a:r>
              <a:rPr lang="zh-CN" altLang="en-US" sz="1600" dirty="0"/>
              <a:t>        //对应节点强制收回，则回滚数据</a:t>
            </a:r>
          </a:p>
          <a:p>
            <a:r>
              <a:rPr lang="zh-CN" altLang="en-US" sz="1600" dirty="0"/>
              <a:t>        if (request.getRequestManager().getNodeid() == 123) {</a:t>
            </a:r>
          </a:p>
          <a:p>
            <a:r>
              <a:rPr lang="zh-CN" altLang="en-US" sz="1600" dirty="0"/>
              <a:t>            RecordSet rs = new RecordSet();</a:t>
            </a:r>
          </a:p>
          <a:p>
            <a:r>
              <a:rPr lang="zh-CN" altLang="en-US" sz="1600" dirty="0"/>
              <a:t>            rs.executeUpdate("delete from uf_fix_log where requestid = ?", requestId);</a:t>
            </a:r>
          </a:p>
          <a:p>
            <a:r>
              <a:rPr lang="zh-CN" altLang="en-US" sz="1600" dirty="0"/>
              <a:t>        }</a:t>
            </a:r>
          </a:p>
          <a:p>
            <a:endParaRPr lang="zh-CN" altLang="en-US" sz="1600" dirty="0"/>
          </a:p>
          <a:p>
            <a:r>
              <a:rPr lang="zh-CN" altLang="en-US" sz="1600" dirty="0"/>
              <a:t>        return SUCCESS;</a:t>
            </a:r>
          </a:p>
          <a:p>
            <a:r>
              <a:rPr lang="zh-CN" altLang="en-US" sz="1600" dirty="0"/>
              <a:t>    }</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矩形 32"/>
          <p:cNvSpPr>
            <a:spLocks noChangeArrowheads="1"/>
          </p:cNvSpPr>
          <p:nvPr/>
        </p:nvSpPr>
        <p:spPr bwMode="auto">
          <a:xfrm>
            <a:off x="2805430" y="1746250"/>
            <a:ext cx="1183005"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黑体" panose="02010609060101010101" pitchFamily="49" charset="-122"/>
                <a:ea typeface="宋体" panose="02010600030101010101" pitchFamily="2" charset="-122"/>
              </a:defRPr>
            </a:lvl1pPr>
            <a:lvl2pPr marL="742950" indent="-285750">
              <a:defRPr sz="2800" b="1">
                <a:solidFill>
                  <a:schemeClr val="tx1"/>
                </a:solidFill>
                <a:latin typeface="黑体" panose="02010609060101010101" pitchFamily="49" charset="-122"/>
                <a:ea typeface="宋体" panose="02010600030101010101" pitchFamily="2" charset="-122"/>
              </a:defRPr>
            </a:lvl2pPr>
            <a:lvl3pPr marL="1143000" indent="-228600">
              <a:defRPr sz="2800" b="1">
                <a:solidFill>
                  <a:schemeClr val="tx1"/>
                </a:solidFill>
                <a:latin typeface="黑体" panose="02010609060101010101" pitchFamily="49" charset="-122"/>
                <a:ea typeface="宋体" panose="02010600030101010101" pitchFamily="2" charset="-122"/>
              </a:defRPr>
            </a:lvl3pPr>
            <a:lvl4pPr marL="1600200" indent="-228600">
              <a:defRPr sz="2800" b="1">
                <a:solidFill>
                  <a:schemeClr val="tx1"/>
                </a:solidFill>
                <a:latin typeface="黑体" panose="02010609060101010101" pitchFamily="49" charset="-122"/>
                <a:ea typeface="宋体" panose="02010600030101010101" pitchFamily="2" charset="-122"/>
              </a:defRPr>
            </a:lvl4pPr>
            <a:lvl5pPr marL="2057400" indent="-228600">
              <a:defRPr sz="2800" b="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
                <a:schemeClr val="accent2"/>
              </a:buClr>
              <a:buSzTx/>
              <a:buFont typeface="Wingdings" panose="05000000000000000000" pitchFamily="2" charset="2"/>
              <a:buNone/>
              <a:defRPr/>
            </a:pPr>
            <a:endParaRPr kumimoji="0" lang="zh-CN" altLang="en-US" sz="2530" b="1" i="0" u="none" strike="noStrike" kern="1200" cap="none" spc="0" normalizeH="0" baseline="0" noProof="0">
              <a:ln>
                <a:noFill/>
              </a:ln>
              <a:solidFill>
                <a:srgbClr val="FFFF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27664" name="矩形 9"/>
          <p:cNvSpPr/>
          <p:nvPr/>
        </p:nvSpPr>
        <p:spPr>
          <a:xfrm>
            <a:off x="4868594" y="2890607"/>
            <a:ext cx="3717290" cy="4800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50000"/>
              </a:spcBef>
              <a:buClr>
                <a:schemeClr val="tx1"/>
              </a:buClr>
              <a:buNone/>
            </a:pPr>
            <a:r>
              <a:rPr lang="zh-CN" altLang="en-US" sz="2530" b="1" dirty="0">
                <a:solidFill>
                  <a:schemeClr val="bg1"/>
                </a:solidFill>
                <a:latin typeface="微软雅黑" panose="020B0503020204020204" pitchFamily="34" charset="-122"/>
                <a:ea typeface="微软雅黑" panose="020B0503020204020204" pitchFamily="34" charset="-122"/>
              </a:rPr>
              <a:t>遵守安全生产的一般规则</a:t>
            </a:r>
            <a:endParaRPr lang="en-US" altLang="zh-CN" sz="2530" b="1" dirty="0">
              <a:solidFill>
                <a:schemeClr val="bg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流程表单能做的事情</a:t>
            </a:r>
            <a:endParaRPr lang="en-US" altLang="zh-CN"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33425" y="807720"/>
            <a:ext cx="374586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5</a:t>
            </a:r>
            <a:r>
              <a:rPr kumimoji="0" lang="zh-CN" altLang="en-US" sz="1900" b="1" i="0" u="none" strike="noStrike" kern="1200" cap="none" spc="0" normalizeH="0" baseline="0" noProof="0">
                <a:ln>
                  <a:noFill/>
                </a:ln>
                <a:solidFill>
                  <a:schemeClr val="lt1"/>
                </a:solidFill>
                <a:effectLst/>
                <a:uLnTx/>
                <a:uFillTx/>
                <a:latin typeface="+mn-lt"/>
                <a:ea typeface="+mn-ea"/>
                <a:cs typeface="+mn-cs"/>
              </a:rPr>
              <a:t>、调用第三方系统的接口</a:t>
            </a:r>
          </a:p>
        </p:txBody>
      </p:sp>
      <p:sp>
        <p:nvSpPr>
          <p:cNvPr id="3" name="文本框 2"/>
          <p:cNvSpPr txBox="1"/>
          <p:nvPr/>
        </p:nvSpPr>
        <p:spPr>
          <a:xfrm>
            <a:off x="741045" y="1960245"/>
            <a:ext cx="7417435" cy="2799715"/>
          </a:xfrm>
          <a:prstGeom prst="rect">
            <a:avLst/>
          </a:prstGeom>
          <a:noFill/>
        </p:spPr>
        <p:txBody>
          <a:bodyPr wrap="square" rtlCol="0" anchor="t">
            <a:spAutoFit/>
          </a:bodyPr>
          <a:lstStyle/>
          <a:p>
            <a:r>
              <a:rPr lang="zh-CN" altLang="en-US" sz="1600"/>
              <a:t>直接在我们的</a:t>
            </a:r>
            <a:r>
              <a:rPr lang="zh-CN" altLang="en-US" sz="1600">
                <a:sym typeface="+mn-ea"/>
              </a:rPr>
              <a:t>execute方法里面调用第三方接口工具类进行调用，怎么调用不详细描述</a:t>
            </a:r>
          </a:p>
          <a:p>
            <a:endParaRPr lang="zh-CN" altLang="en-US" sz="1600"/>
          </a:p>
          <a:p>
            <a:r>
              <a:rPr lang="zh-CN" altLang="en-US" sz="1600"/>
              <a:t>public String execute(RequestInfo request) {</a:t>
            </a:r>
          </a:p>
          <a:p>
            <a:endParaRPr lang="zh-CN" altLang="en-US" sz="1600"/>
          </a:p>
          <a:p>
            <a:r>
              <a:rPr lang="zh-CN" altLang="en-US" sz="1600"/>
              <a:t>        //调用第三方接口</a:t>
            </a:r>
          </a:p>
          <a:p>
            <a:r>
              <a:rPr lang="zh-CN" altLang="en-US" sz="1600"/>
              <a:t>        String url = "https://tcc.taobao.com/cc/json/mobile_tel_segment.htm?";</a:t>
            </a:r>
          </a:p>
          <a:p>
            <a:r>
              <a:rPr lang="zh-CN" altLang="en-US" sz="1600"/>
              <a:t>        String result = httpUtil(url, "tel=" + mainTableDatas.get("dhhm"));</a:t>
            </a:r>
          </a:p>
          <a:p>
            <a:endParaRPr lang="zh-CN" altLang="en-US" sz="1600"/>
          </a:p>
          <a:p>
            <a:r>
              <a:rPr lang="zh-CN" altLang="en-US" sz="1600"/>
              <a:t>        return SUCCESS;</a:t>
            </a:r>
          </a:p>
          <a:p>
            <a:r>
              <a:rPr lang="zh-CN" altLang="en-US" sz="1600"/>
              <a: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5151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如何编写一个</a:t>
            </a:r>
            <a:r>
              <a:rPr lang="en-US" altLang="zh-CN"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action</a:t>
            </a:r>
            <a:endParaRPr lang="en-US" altLang="zh-CN"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圆角矩形 4"/>
          <p:cNvSpPr/>
          <p:nvPr/>
        </p:nvSpPr>
        <p:spPr>
          <a:xfrm>
            <a:off x="733425" y="804545"/>
            <a:ext cx="955167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、编写一个</a:t>
            </a:r>
            <a:r>
              <a:rPr kumimoji="0" lang="en-US" altLang="zh-CN" sz="1900" b="1" i="0" u="none" strike="noStrike" kern="1200" cap="none" spc="0" normalizeH="0" baseline="0" noProof="0">
                <a:ln>
                  <a:noFill/>
                </a:ln>
                <a:solidFill>
                  <a:schemeClr val="lt1"/>
                </a:solidFill>
                <a:effectLst/>
                <a:uLnTx/>
                <a:uFillTx/>
                <a:latin typeface="+mn-lt"/>
                <a:ea typeface="+mn-ea"/>
                <a:cs typeface="+mn-cs"/>
              </a:rPr>
              <a:t>JAVA</a:t>
            </a:r>
            <a:r>
              <a:rPr kumimoji="0" lang="zh-CN" altLang="en-US" sz="1900" b="1" i="0" u="none" strike="noStrike" kern="1200" cap="none" spc="0" normalizeH="0" baseline="0" noProof="0">
                <a:ln>
                  <a:noFill/>
                </a:ln>
                <a:solidFill>
                  <a:schemeClr val="lt1"/>
                </a:solidFill>
                <a:effectLst/>
                <a:uLnTx/>
                <a:uFillTx/>
                <a:latin typeface="+mn-lt"/>
                <a:ea typeface="+mn-ea"/>
                <a:cs typeface="+mn-cs"/>
              </a:rPr>
              <a:t>类，要先实现weaver/interfaces/workflow/action/Action.java接口</a:t>
            </a:r>
          </a:p>
        </p:txBody>
      </p:sp>
      <p:sp>
        <p:nvSpPr>
          <p:cNvPr id="6" name="文本框 5"/>
          <p:cNvSpPr txBox="1"/>
          <p:nvPr/>
        </p:nvSpPr>
        <p:spPr>
          <a:xfrm>
            <a:off x="812800" y="1527810"/>
            <a:ext cx="5718810" cy="5262245"/>
          </a:xfrm>
          <a:prstGeom prst="rect">
            <a:avLst/>
          </a:prstGeom>
          <a:noFill/>
        </p:spPr>
        <p:txBody>
          <a:bodyPr wrap="square" rtlCol="0">
            <a:spAutoFit/>
          </a:bodyPr>
          <a:lstStyle/>
          <a:p>
            <a:pPr algn="l"/>
            <a:r>
              <a:rPr lang="zh-CN" altLang="en-US" sz="1600"/>
              <a:t>package weaver.interfaces.workflow.action;</a:t>
            </a:r>
          </a:p>
          <a:p>
            <a:pPr algn="l"/>
            <a:endParaRPr lang="zh-CN" altLang="en-US" sz="1600"/>
          </a:p>
          <a:p>
            <a:pPr algn="l"/>
            <a:r>
              <a:rPr lang="zh-CN" altLang="en-US" sz="1600"/>
              <a:t>import weaver.soa.workflow.request.RequestInfo;</a:t>
            </a:r>
          </a:p>
          <a:p>
            <a:pPr algn="l"/>
            <a:endParaRPr lang="zh-CN" altLang="en-US" sz="1600"/>
          </a:p>
          <a:p>
            <a:pPr algn="l"/>
            <a:r>
              <a:rPr lang="zh-CN" altLang="en-US" sz="1600"/>
              <a:t>/**</a:t>
            </a:r>
          </a:p>
          <a:p>
            <a:pPr algn="l"/>
            <a:r>
              <a:rPr lang="zh-CN" altLang="en-US" sz="1600"/>
              <a:t> * User: xiaofeng.zhang</a:t>
            </a:r>
          </a:p>
          <a:p>
            <a:pPr algn="l"/>
            <a:r>
              <a:rPr lang="zh-CN" altLang="en-US" sz="1600"/>
              <a:t> * Date: 2007-9-7</a:t>
            </a:r>
          </a:p>
          <a:p>
            <a:pPr algn="l"/>
            <a:r>
              <a:rPr lang="zh-CN" altLang="en-US" sz="1600"/>
              <a:t> * Time: 17:52:53</a:t>
            </a:r>
          </a:p>
          <a:p>
            <a:pPr algn="l"/>
            <a:r>
              <a:rPr lang="zh-CN" altLang="en-US" sz="1600"/>
              <a:t> * To change this template use File | Settings | File Templates.</a:t>
            </a:r>
          </a:p>
          <a:p>
            <a:pPr algn="l"/>
            <a:r>
              <a:rPr lang="zh-CN" altLang="en-US" sz="1600"/>
              <a:t> */</a:t>
            </a:r>
          </a:p>
          <a:p>
            <a:pPr algn="l"/>
            <a:r>
              <a:rPr lang="zh-CN" altLang="en-US" sz="1600"/>
              <a:t>public interface Action {</a:t>
            </a:r>
          </a:p>
          <a:p>
            <a:pPr algn="l"/>
            <a:r>
              <a:rPr lang="zh-CN" altLang="en-US" sz="1600"/>
              <a:t>    public static final String SUCCESS="1";</a:t>
            </a:r>
          </a:p>
          <a:p>
            <a:pPr algn="l"/>
            <a:r>
              <a:rPr lang="zh-CN" altLang="en-US" sz="1600"/>
              <a:t>    </a:t>
            </a:r>
          </a:p>
          <a:p>
            <a:pPr algn="l"/>
            <a:r>
              <a:rPr lang="zh-CN" altLang="en-US" sz="1600"/>
              <a:t>    /**</a:t>
            </a:r>
          </a:p>
          <a:p>
            <a:pPr algn="l"/>
            <a:r>
              <a:rPr lang="zh-CN" altLang="en-US" sz="1600"/>
              <a:t>     * 失败信息，返回此信息，如果是节点前附加操作，将会阻止流程提交</a:t>
            </a:r>
          </a:p>
          <a:p>
            <a:pPr algn="l"/>
            <a:r>
              <a:rPr lang="zh-CN" altLang="en-US" sz="1600"/>
              <a:t>     */</a:t>
            </a:r>
          </a:p>
          <a:p>
            <a:pPr algn="l"/>
            <a:r>
              <a:rPr lang="zh-CN" altLang="en-US" sz="1600"/>
              <a:t>    public static final String FAILURE_AND_CONTINUE = "0";</a:t>
            </a:r>
          </a:p>
          <a:p>
            <a:pPr algn="l"/>
            <a:r>
              <a:rPr lang="zh-CN" altLang="en-US" sz="1600"/>
              <a:t>    </a:t>
            </a:r>
          </a:p>
          <a:p>
            <a:pPr algn="l"/>
            <a:r>
              <a:rPr lang="zh-CN" altLang="en-US" sz="1600"/>
              <a:t>    public String execute(RequestInfo request);</a:t>
            </a:r>
          </a:p>
          <a:p>
            <a:pPr algn="l"/>
            <a:r>
              <a:rPr lang="zh-CN" altLang="en-US" sz="1600"/>
              <a:t>}</a:t>
            </a:r>
          </a:p>
        </p:txBody>
      </p:sp>
      <p:graphicFrame>
        <p:nvGraphicFramePr>
          <p:cNvPr id="8" name="表格 7"/>
          <p:cNvGraphicFramePr/>
          <p:nvPr>
            <p:custDataLst>
              <p:tags r:id="rId3"/>
            </p:custDataLst>
          </p:nvPr>
        </p:nvGraphicFramePr>
        <p:xfrm>
          <a:off x="5289550" y="2247900"/>
          <a:ext cx="7428230" cy="1167765"/>
        </p:xfrm>
        <a:graphic>
          <a:graphicData uri="http://schemas.openxmlformats.org/drawingml/2006/table">
            <a:tbl>
              <a:tblPr firstRow="1" bandRow="1">
                <a:tableStyleId>{5C22544A-7EE6-4342-B048-85BDC9FD1C3A}</a:tableStyleId>
              </a:tblPr>
              <a:tblGrid>
                <a:gridCol w="2813050">
                  <a:extLst>
                    <a:ext uri="{9D8B030D-6E8A-4147-A177-3AD203B41FA5}">
                      <a16:colId xmlns:a16="http://schemas.microsoft.com/office/drawing/2014/main" val="20000"/>
                    </a:ext>
                  </a:extLst>
                </a:gridCol>
                <a:gridCol w="680085">
                  <a:extLst>
                    <a:ext uri="{9D8B030D-6E8A-4147-A177-3AD203B41FA5}">
                      <a16:colId xmlns:a16="http://schemas.microsoft.com/office/drawing/2014/main" val="20001"/>
                    </a:ext>
                  </a:extLst>
                </a:gridCol>
                <a:gridCol w="3935095">
                  <a:extLst>
                    <a:ext uri="{9D8B030D-6E8A-4147-A177-3AD203B41FA5}">
                      <a16:colId xmlns:a16="http://schemas.microsoft.com/office/drawing/2014/main" val="20002"/>
                    </a:ext>
                  </a:extLst>
                </a:gridCol>
              </a:tblGrid>
              <a:tr h="389255">
                <a:tc>
                  <a:txBody>
                    <a:bodyPr/>
                    <a:lstStyle/>
                    <a:p>
                      <a:pPr algn="ctr">
                        <a:buNone/>
                      </a:pPr>
                      <a:r>
                        <a:rPr lang="zh-CN" altLang="en-US"/>
                        <a:t>常量</a:t>
                      </a:r>
                    </a:p>
                  </a:txBody>
                  <a:tcPr/>
                </a:tc>
                <a:tc>
                  <a:txBody>
                    <a:bodyPr/>
                    <a:lstStyle/>
                    <a:p>
                      <a:pPr algn="ctr">
                        <a:buNone/>
                      </a:pPr>
                      <a:r>
                        <a:rPr lang="zh-CN" altLang="en-US"/>
                        <a:t>值</a:t>
                      </a:r>
                    </a:p>
                  </a:txBody>
                  <a:tcPr/>
                </a:tc>
                <a:tc>
                  <a:txBody>
                    <a:bodyPr/>
                    <a:lstStyle/>
                    <a:p>
                      <a:pPr algn="ctr">
                        <a:buNone/>
                      </a:pPr>
                      <a:r>
                        <a:rPr lang="zh-CN" altLang="en-US"/>
                        <a:t>说明</a:t>
                      </a:r>
                    </a:p>
                  </a:txBody>
                  <a:tcPr/>
                </a:tc>
                <a:extLst>
                  <a:ext uri="{0D108BD9-81ED-4DB2-BD59-A6C34878D82A}">
                    <a16:rowId xmlns:a16="http://schemas.microsoft.com/office/drawing/2014/main" val="10000"/>
                  </a:ext>
                </a:extLst>
              </a:tr>
              <a:tr h="389255">
                <a:tc>
                  <a:txBody>
                    <a:bodyPr/>
                    <a:lstStyle/>
                    <a:p>
                      <a:pPr>
                        <a:buNone/>
                      </a:pPr>
                      <a:r>
                        <a:rPr lang="zh-CN" altLang="en-US" sz="1400"/>
                        <a:t>SUCCESS</a:t>
                      </a:r>
                    </a:p>
                  </a:txBody>
                  <a:tcPr/>
                </a:tc>
                <a:tc>
                  <a:txBody>
                    <a:bodyPr/>
                    <a:lstStyle/>
                    <a:p>
                      <a:pPr algn="ctr">
                        <a:buNone/>
                      </a:pPr>
                      <a:r>
                        <a:rPr lang="en-US" altLang="zh-CN" sz="1400"/>
                        <a:t>"1"</a:t>
                      </a:r>
                    </a:p>
                  </a:txBody>
                  <a:tcPr/>
                </a:tc>
                <a:tc>
                  <a:txBody>
                    <a:bodyPr/>
                    <a:lstStyle/>
                    <a:p>
                      <a:pPr>
                        <a:buNone/>
                      </a:pPr>
                      <a:r>
                        <a:rPr lang="zh-CN" altLang="en-US" sz="1400"/>
                        <a:t>成功标识，继续流程提交或执行下一个附加操作</a:t>
                      </a:r>
                    </a:p>
                  </a:txBody>
                  <a:tcPr/>
                </a:tc>
                <a:extLst>
                  <a:ext uri="{0D108BD9-81ED-4DB2-BD59-A6C34878D82A}">
                    <a16:rowId xmlns:a16="http://schemas.microsoft.com/office/drawing/2014/main" val="10001"/>
                  </a:ext>
                </a:extLst>
              </a:tr>
              <a:tr h="389255">
                <a:tc>
                  <a:txBody>
                    <a:bodyPr/>
                    <a:lstStyle/>
                    <a:p>
                      <a:pPr>
                        <a:buNone/>
                      </a:pPr>
                      <a:r>
                        <a:rPr lang="zh-CN" altLang="en-US" sz="1400"/>
                        <a:t>FAILURE_AND_CONTINUE</a:t>
                      </a:r>
                    </a:p>
                  </a:txBody>
                  <a:tcPr/>
                </a:tc>
                <a:tc>
                  <a:txBody>
                    <a:bodyPr/>
                    <a:lstStyle/>
                    <a:p>
                      <a:pPr algn="ctr">
                        <a:buNone/>
                      </a:pPr>
                      <a:r>
                        <a:rPr lang="zh-CN" altLang="en-US" sz="1400"/>
                        <a:t>"0"</a:t>
                      </a:r>
                    </a:p>
                  </a:txBody>
                  <a:tcPr/>
                </a:tc>
                <a:tc>
                  <a:txBody>
                    <a:bodyPr/>
                    <a:lstStyle/>
                    <a:p>
                      <a:pPr>
                        <a:buNone/>
                      </a:pPr>
                      <a:r>
                        <a:rPr lang="zh-CN" altLang="en-US" sz="1400"/>
                        <a:t>失败标识，阻断流程提交</a:t>
                      </a:r>
                    </a:p>
                  </a:txBody>
                  <a:tcPr/>
                </a:tc>
                <a:extLst>
                  <a:ext uri="{0D108BD9-81ED-4DB2-BD59-A6C34878D82A}">
                    <a16:rowId xmlns:a16="http://schemas.microsoft.com/office/drawing/2014/main" val="10002"/>
                  </a:ext>
                </a:extLst>
              </a:tr>
            </a:tbl>
          </a:graphicData>
        </a:graphic>
      </p:graphicFrame>
      <p:graphicFrame>
        <p:nvGraphicFramePr>
          <p:cNvPr id="15" name="表格 14"/>
          <p:cNvGraphicFramePr/>
          <p:nvPr>
            <p:custDataLst>
              <p:tags r:id="rId4"/>
            </p:custDataLst>
          </p:nvPr>
        </p:nvGraphicFramePr>
        <p:xfrm>
          <a:off x="6069330" y="3903980"/>
          <a:ext cx="6648450" cy="771525"/>
        </p:xfrm>
        <a:graphic>
          <a:graphicData uri="http://schemas.openxmlformats.org/drawingml/2006/table">
            <a:tbl>
              <a:tblPr firstRow="1" bandRow="1">
                <a:tableStyleId>{5C22544A-7EE6-4342-B048-85BDC9FD1C3A}</a:tableStyleId>
              </a:tblPr>
              <a:tblGrid>
                <a:gridCol w="3324225">
                  <a:extLst>
                    <a:ext uri="{9D8B030D-6E8A-4147-A177-3AD203B41FA5}">
                      <a16:colId xmlns:a16="http://schemas.microsoft.com/office/drawing/2014/main" val="20000"/>
                    </a:ext>
                  </a:extLst>
                </a:gridCol>
                <a:gridCol w="3324225">
                  <a:extLst>
                    <a:ext uri="{9D8B030D-6E8A-4147-A177-3AD203B41FA5}">
                      <a16:colId xmlns:a16="http://schemas.microsoft.com/office/drawing/2014/main" val="20001"/>
                    </a:ext>
                  </a:extLst>
                </a:gridCol>
              </a:tblGrid>
              <a:tr h="390525">
                <a:tc>
                  <a:txBody>
                    <a:bodyPr/>
                    <a:lstStyle/>
                    <a:p>
                      <a:pPr algn="ctr">
                        <a:buNone/>
                      </a:pPr>
                      <a:r>
                        <a:rPr lang="zh-CN" altLang="en-US"/>
                        <a:t>方法</a:t>
                      </a:r>
                    </a:p>
                  </a:txBody>
                  <a:tcPr/>
                </a:tc>
                <a:tc>
                  <a:txBody>
                    <a:bodyPr/>
                    <a:lstStyle/>
                    <a:p>
                      <a:pPr algn="ctr">
                        <a:buNone/>
                      </a:pPr>
                      <a:r>
                        <a:rPr lang="zh-CN" altLang="en-US"/>
                        <a:t>说明</a:t>
                      </a:r>
                    </a:p>
                  </a:txBody>
                  <a:tcPr/>
                </a:tc>
                <a:extLst>
                  <a:ext uri="{0D108BD9-81ED-4DB2-BD59-A6C34878D82A}">
                    <a16:rowId xmlns:a16="http://schemas.microsoft.com/office/drawing/2014/main" val="10000"/>
                  </a:ext>
                </a:extLst>
              </a:tr>
              <a:tr h="381000">
                <a:tc>
                  <a:txBody>
                    <a:bodyPr/>
                    <a:lstStyle/>
                    <a:p>
                      <a:pPr>
                        <a:buNone/>
                      </a:pPr>
                      <a:r>
                        <a:rPr lang="zh-CN" altLang="en-US" sz="1400"/>
                        <a:t>String execute(RequestInfo request);</a:t>
                      </a:r>
                    </a:p>
                  </a:txBody>
                  <a:tcPr/>
                </a:tc>
                <a:tc>
                  <a:txBody>
                    <a:bodyPr/>
                    <a:lstStyle/>
                    <a:p>
                      <a:pPr>
                        <a:buNone/>
                      </a:pPr>
                      <a:r>
                        <a:rPr lang="zh-CN" altLang="en-US" sz="1400"/>
                        <a:t>action实现逻辑，执行时调用此方法</a:t>
                      </a:r>
                    </a:p>
                  </a:txBody>
                  <a:tcPr/>
                </a:tc>
                <a:extLst>
                  <a:ext uri="{0D108BD9-81ED-4DB2-BD59-A6C34878D82A}">
                    <a16:rowId xmlns:a16="http://schemas.microsoft.com/office/drawing/2014/main" val="10001"/>
                  </a:ext>
                </a:extLst>
              </a:tr>
            </a:tbl>
          </a:graphicData>
        </a:graphic>
      </p:graphicFrame>
    </p:spTree>
  </p:cSld>
  <p:clrMapOvr>
    <a:masterClrMapping/>
  </p:clrMapOvr>
  <p:transition spd="med">
    <p:cover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501130" y="2789555"/>
            <a:ext cx="4521835" cy="337185"/>
          </a:xfrm>
          <a:prstGeom prst="rect">
            <a:avLst/>
          </a:prstGeom>
          <a:effectLst/>
        </p:spPr>
        <p:txBody>
          <a:bodyPr wrap="square">
            <a:spAutoFit/>
          </a:bodyPr>
          <a:lstStyle/>
          <a:p>
            <a:pPr marL="0" indent="0" algn="l">
              <a:lnSpc>
                <a:spcPct val="80000"/>
              </a:lnSpc>
              <a:buFont typeface="Wingdings" panose="05000000000000000000" charset="0"/>
              <a:buNone/>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02  /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流程和建模action</a:t>
            </a:r>
            <a:endParaRPr lang="zh-CN" altLang="en-US" sz="200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矩形 18"/>
          <p:cNvSpPr/>
          <p:nvPr/>
        </p:nvSpPr>
        <p:spPr>
          <a:xfrm>
            <a:off x="6501130" y="5021580"/>
            <a:ext cx="6068060" cy="337185"/>
          </a:xfrm>
          <a:prstGeom prst="rect">
            <a:avLst/>
          </a:prstGeom>
          <a:effectLst/>
        </p:spPr>
        <p:txBody>
          <a:bodyPr wrap="square">
            <a:spAutoFit/>
          </a:bodyPr>
          <a:lstStyle/>
          <a:p>
            <a:pPr marL="0" indent="0" algn="l">
              <a:lnSpc>
                <a:spcPct val="80000"/>
              </a:lnSpc>
              <a:spcBef>
                <a:spcPts val="100"/>
              </a:spcBef>
              <a:spcAft>
                <a:spcPts val="100"/>
              </a:spcAft>
              <a:buFont typeface="Wingdings" panose="05000000000000000000" charset="0"/>
              <a:buNone/>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06  /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怎么写WebService并发布接口</a:t>
            </a:r>
            <a:endParaRPr lang="zh-CN" altLang="en-US" sz="2000" noProof="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nvSpPr>
        <p:spPr>
          <a:xfrm>
            <a:off x="6501130" y="2247265"/>
            <a:ext cx="5693410" cy="337185"/>
          </a:xfrm>
          <a:prstGeom prst="rect">
            <a:avLst/>
          </a:prstGeom>
          <a:effectLst/>
        </p:spPr>
        <p:txBody>
          <a:bodyPr wrap="square">
            <a:spAutoFit/>
          </a:bodyPr>
          <a:lstStyle/>
          <a:p>
            <a:pPr marL="0" algn="l">
              <a:lnSpc>
                <a:spcPct val="80000"/>
              </a:lnSpc>
              <a:spcBef>
                <a:spcPts val="100"/>
              </a:spcBef>
              <a:buClrTx/>
              <a:buSzTx/>
              <a:buFont typeface="Wingdings" panose="05000000000000000000" charset="0"/>
              <a:buNone/>
            </a:pP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01  /   </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流程表单校验，建模表单校验</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6501130" y="3293745"/>
            <a:ext cx="6103620" cy="337185"/>
          </a:xfrm>
          <a:prstGeom prst="rect">
            <a:avLst/>
          </a:prstGeom>
          <a:effectLst/>
        </p:spPr>
        <p:txBody>
          <a:bodyPr wrap="square">
            <a:spAutoFit/>
          </a:bodyPr>
          <a:lstStyle/>
          <a:p>
            <a:pPr marL="0" lvl="1" algn="l">
              <a:lnSpc>
                <a:spcPct val="80000"/>
              </a:lnSpc>
              <a:buClrTx/>
              <a:buSzTx/>
              <a:buFont typeface="Wingdings" panose="05000000000000000000" charset="0"/>
              <a:buNone/>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03  /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建模的自定义按钮，建模的权限重构</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nvSpPr>
        <p:spPr>
          <a:xfrm>
            <a:off x="6501130" y="3869690"/>
            <a:ext cx="4521835" cy="337185"/>
          </a:xfrm>
          <a:prstGeom prst="rect">
            <a:avLst/>
          </a:prstGeom>
          <a:effectLst/>
        </p:spPr>
        <p:txBody>
          <a:bodyPr wrap="square">
            <a:spAutoFit/>
          </a:bodyPr>
          <a:lstStyle/>
          <a:p>
            <a:pPr marL="0" indent="0" algn="l">
              <a:lnSpc>
                <a:spcPct val="80000"/>
              </a:lnSpc>
              <a:buFont typeface="Wingdings" panose="05000000000000000000" charset="0"/>
              <a:buNone/>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04  /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怎么发布一个定时任务</a:t>
            </a:r>
            <a:endParaRPr lang="zh-CN" altLang="en-US" sz="200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4"/>
          <p:cNvSpPr/>
          <p:nvPr/>
        </p:nvSpPr>
        <p:spPr>
          <a:xfrm>
            <a:off x="6501130" y="4445635"/>
            <a:ext cx="6022340" cy="337185"/>
          </a:xfrm>
          <a:prstGeom prst="rect">
            <a:avLst/>
          </a:prstGeom>
          <a:effectLst/>
        </p:spPr>
        <p:txBody>
          <a:bodyPr wrap="square">
            <a:spAutoFit/>
          </a:bodyPr>
          <a:lstStyle/>
          <a:p>
            <a:pPr marL="0" indent="0" algn="l">
              <a:lnSpc>
                <a:spcPct val="80000"/>
              </a:lnSpc>
              <a:buFont typeface="Wingdings" panose="05000000000000000000" charset="0"/>
              <a:buNone/>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05  /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怎么写API接口并发布API接口</a:t>
            </a:r>
            <a:endParaRPr lang="zh-CN" altLang="en-US" sz="200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6501130" y="5525770"/>
            <a:ext cx="4012565" cy="337185"/>
          </a:xfrm>
          <a:prstGeom prst="rect">
            <a:avLst/>
          </a:prstGeom>
          <a:noFill/>
        </p:spPr>
        <p:txBody>
          <a:bodyPr wrap="none" rtlCol="0">
            <a:spAutoFit/>
          </a:bodyPr>
          <a:lstStyle/>
          <a:p>
            <a:pPr algn="l">
              <a:lnSpc>
                <a:spcPct val="80000"/>
              </a:lnSpc>
              <a:spcBef>
                <a:spcPts val="100"/>
              </a:spcBef>
              <a:spcAft>
                <a:spcPts val="100"/>
              </a:spcAft>
              <a:buClrTx/>
              <a:buSzTx/>
              <a:buFont typeface="Wingdings" panose="05000000000000000000" charset="0"/>
            </a:pP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07  /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怎么在后端拦截接口并修改</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6501130" y="6028690"/>
            <a:ext cx="5536565" cy="398780"/>
          </a:xfrm>
          <a:prstGeom prst="rect">
            <a:avLst/>
          </a:prstGeom>
          <a:noFill/>
        </p:spPr>
        <p:txBody>
          <a:bodyPr wrap="none" rtlCol="0">
            <a:spAutoFit/>
          </a:bodyPr>
          <a:lstStyle/>
          <a:p>
            <a:pPr algn="l"/>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08  /   </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怎么获取异构数据源</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怎么获取配置文件</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6501130" y="6569075"/>
            <a:ext cx="4012565" cy="398780"/>
          </a:xfrm>
          <a:prstGeom prst="rect">
            <a:avLst/>
          </a:prstGeom>
          <a:noFill/>
        </p:spPr>
        <p:txBody>
          <a:bodyPr wrap="none" rtlCol="0">
            <a:spAutoFit/>
          </a:bodyPr>
          <a:lstStyle/>
          <a:p>
            <a:pPr algn="l"/>
            <a:r>
              <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09  /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短信，邮件，消息提醒接口</a:t>
            </a:r>
            <a:endParaRPr lang="en-US" altLang="zh-CN"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7" name="图片 36" descr="泛微logo"/>
          <p:cNvPicPr>
            <a:picLocks noChangeAspect="1"/>
          </p:cNvPicPr>
          <p:nvPr/>
        </p:nvPicPr>
        <p:blipFill>
          <a:blip r:embed="rId4"/>
          <a:stretch>
            <a:fillRect/>
          </a:stretch>
        </p:blipFill>
        <p:spPr>
          <a:xfrm>
            <a:off x="538480" y="1969135"/>
            <a:ext cx="4644390" cy="2290445"/>
          </a:xfrm>
          <a:prstGeom prst="rect">
            <a:avLst/>
          </a:prstGeom>
        </p:spPr>
      </p:pic>
      <p:cxnSp>
        <p:nvCxnSpPr>
          <p:cNvPr id="9" name="直接连接符 8"/>
          <p:cNvCxnSpPr/>
          <p:nvPr>
            <p:custDataLst>
              <p:tags r:id="rId1"/>
            </p:custDataLst>
          </p:nvPr>
        </p:nvCxnSpPr>
        <p:spPr>
          <a:xfrm>
            <a:off x="6223000" y="1746886"/>
            <a:ext cx="3810000"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2"/>
            </p:custDataLst>
          </p:nvPr>
        </p:nvSpPr>
        <p:spPr>
          <a:xfrm>
            <a:off x="6222999" y="783590"/>
            <a:ext cx="1713807" cy="887709"/>
          </a:xfrm>
          <a:prstGeom prst="rect">
            <a:avLst/>
          </a:prstGeom>
          <a:noFill/>
        </p:spPr>
        <p:txBody>
          <a:bodyPr wrap="square" lIns="91440" tIns="45720" rIns="91440" bIns="45720" rtlCol="0" anchor="b" anchorCtr="0">
            <a:normAutofit/>
          </a:bodyPr>
          <a:lstStyle/>
          <a:p>
            <a:pPr algn="l">
              <a:lnSpc>
                <a:spcPct val="120000"/>
              </a:lnSpc>
            </a:pPr>
            <a:r>
              <a:rPr lang="zh-CN" altLang="en-US" sz="4400" spc="300">
                <a:solidFill>
                  <a:schemeClr val="tx1">
                    <a:lumMod val="85000"/>
                    <a:lumOff val="15000"/>
                  </a:schemeClr>
                </a:solidFill>
                <a:latin typeface="Arial" panose="020B0604020202020204" pitchFamily="34" charset="0"/>
                <a:ea typeface="汉仪乐喵体W" panose="00020600040101010101" pitchFamily="18" charset="-122"/>
                <a:sym typeface="Arial" panose="020B0604020202020204" pitchFamily="34" charset="0"/>
              </a:rPr>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矩形 9"/>
          <p:cNvSpPr/>
          <p:nvPr/>
        </p:nvSpPr>
        <p:spPr>
          <a:xfrm>
            <a:off x="5898646" y="5206655"/>
            <a:ext cx="1254760" cy="415290"/>
          </a:xfrm>
          <a:prstGeom prst="rect">
            <a:avLst/>
          </a:prstGeom>
          <a:noFill/>
          <a:ln w="9525">
            <a:noFill/>
          </a:ln>
        </p:spPr>
        <p:txBody>
          <a:bodyPr wrap="none">
            <a:spAutoFit/>
          </a:bodyPr>
          <a:lstStyle/>
          <a:p>
            <a:r>
              <a:rPr lang="zh-CN" altLang="en-US" sz="2110" dirty="0">
                <a:solidFill>
                  <a:schemeClr val="bg1"/>
                </a:solidFill>
                <a:latin typeface="微软雅黑" panose="020B0503020204020204" pitchFamily="34" charset="-122"/>
                <a:ea typeface="微软雅黑" panose="020B0503020204020204" pitchFamily="34" charset="-122"/>
              </a:rPr>
              <a:t>安全电压</a:t>
            </a:r>
          </a:p>
        </p:txBody>
      </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5151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如何编写一个</a:t>
            </a:r>
            <a:r>
              <a:rPr lang="en-US" altLang="zh-CN"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action</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圆角矩形 4"/>
          <p:cNvSpPr/>
          <p:nvPr/>
        </p:nvSpPr>
        <p:spPr>
          <a:xfrm>
            <a:off x="733425" y="805180"/>
            <a:ext cx="282448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kumimoji="0" lang="en-US" altLang="zh-CN" sz="1900" b="1" i="0" u="none" strike="noStrike" kern="1200" cap="none" spc="0" normalizeH="0" baseline="0" noProof="0">
                <a:ln>
                  <a:noFill/>
                </a:ln>
                <a:solidFill>
                  <a:schemeClr val="lt1"/>
                </a:solidFill>
                <a:effectLst/>
                <a:uLnTx/>
                <a:uFillTx/>
                <a:latin typeface="+mn-lt"/>
                <a:ea typeface="+mn-ea"/>
                <a:cs typeface="+mn-cs"/>
              </a:rPr>
              <a:t>action</a:t>
            </a:r>
            <a:r>
              <a:rPr kumimoji="0" lang="zh-CN" altLang="en-US" sz="1900" b="1" i="0" u="none" strike="noStrike" kern="1200" cap="none" spc="0" normalizeH="0" baseline="0" noProof="0">
                <a:ln>
                  <a:noFill/>
                </a:ln>
                <a:solidFill>
                  <a:schemeClr val="lt1"/>
                </a:solidFill>
                <a:effectLst/>
                <a:uLnTx/>
                <a:uFillTx/>
                <a:latin typeface="+mn-lt"/>
                <a:ea typeface="+mn-ea"/>
                <a:cs typeface="+mn-cs"/>
              </a:rPr>
              <a:t>参数的使用</a:t>
            </a:r>
          </a:p>
        </p:txBody>
      </p:sp>
      <p:sp>
        <p:nvSpPr>
          <p:cNvPr id="6" name="文本框 5"/>
          <p:cNvSpPr txBox="1"/>
          <p:nvPr/>
        </p:nvSpPr>
        <p:spPr>
          <a:xfrm>
            <a:off x="812800" y="1527810"/>
            <a:ext cx="5271135" cy="2306955"/>
          </a:xfrm>
          <a:prstGeom prst="rect">
            <a:avLst/>
          </a:prstGeom>
          <a:noFill/>
        </p:spPr>
        <p:txBody>
          <a:bodyPr wrap="square" rtlCol="0">
            <a:spAutoFit/>
          </a:bodyPr>
          <a:lstStyle/>
          <a:p>
            <a:pPr algn="l"/>
            <a:r>
              <a:rPr lang="zh-CN" altLang="en-US" sz="1600"/>
              <a:t>使用自定义接口时，可以进行参数设置，和指定参数值。</a:t>
            </a:r>
          </a:p>
          <a:p>
            <a:pPr algn="l"/>
            <a:endParaRPr lang="zh-CN" altLang="en-US" sz="1600"/>
          </a:p>
          <a:p>
            <a:pPr algn="l"/>
            <a:r>
              <a:rPr lang="zh-CN" altLang="en-US" sz="1600"/>
              <a:t>设置后，需在action中实现对应的</a:t>
            </a:r>
            <a:r>
              <a:rPr lang="en-US" altLang="zh-CN" sz="1600"/>
              <a:t>getter,</a:t>
            </a:r>
            <a:r>
              <a:rPr lang="zh-CN" altLang="en-US" sz="1600"/>
              <a:t>setter方法，oa会自动将设置的参数值注入</a:t>
            </a:r>
          </a:p>
          <a:p>
            <a:pPr algn="l"/>
            <a:endParaRPr lang="zh-CN" altLang="en-US" sz="1600"/>
          </a:p>
          <a:p>
            <a:pPr algn="l"/>
            <a:r>
              <a:rPr lang="zh-CN" altLang="en-US" sz="1600"/>
              <a:t>如果参数值为数据源，则注入的为DataSource对象，参数值为集成中设置的数据源名称</a:t>
            </a:r>
          </a:p>
          <a:p>
            <a:pPr algn="l"/>
            <a:endParaRPr lang="zh-CN" altLang="en-US" sz="1600"/>
          </a:p>
          <a:p>
            <a:pPr algn="l"/>
            <a:r>
              <a:rPr lang="zh-CN" altLang="en-US" sz="1600"/>
              <a:t>如参数值不为数据源，则注入的值为设置的String对象</a:t>
            </a:r>
          </a:p>
        </p:txBody>
      </p:sp>
      <p:pic>
        <p:nvPicPr>
          <p:cNvPr id="2" name="图片 1"/>
          <p:cNvPicPr>
            <a:picLocks noChangeAspect="1"/>
          </p:cNvPicPr>
          <p:nvPr/>
        </p:nvPicPr>
        <p:blipFill>
          <a:blip r:embed="rId4"/>
          <a:stretch>
            <a:fillRect/>
          </a:stretch>
        </p:blipFill>
        <p:spPr>
          <a:xfrm>
            <a:off x="6141085" y="1311910"/>
            <a:ext cx="5972175" cy="4265295"/>
          </a:xfrm>
          <a:prstGeom prst="rect">
            <a:avLst/>
          </a:prstGeom>
        </p:spPr>
      </p:pic>
    </p:spTree>
  </p:cSld>
  <p:clrMapOvr>
    <a:masterClrMapping/>
  </p:clrMapOvr>
  <p:transition spd="med">
    <p:cover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矩形 9"/>
          <p:cNvSpPr/>
          <p:nvPr/>
        </p:nvSpPr>
        <p:spPr>
          <a:xfrm>
            <a:off x="5898646" y="5206655"/>
            <a:ext cx="1254760" cy="415290"/>
          </a:xfrm>
          <a:prstGeom prst="rect">
            <a:avLst/>
          </a:prstGeom>
          <a:noFill/>
          <a:ln w="9525">
            <a:noFill/>
          </a:ln>
        </p:spPr>
        <p:txBody>
          <a:bodyPr wrap="none">
            <a:spAutoFit/>
          </a:bodyPr>
          <a:lstStyle/>
          <a:p>
            <a:r>
              <a:rPr lang="zh-CN" altLang="en-US" sz="2110" dirty="0">
                <a:solidFill>
                  <a:schemeClr val="bg1"/>
                </a:solidFill>
                <a:latin typeface="微软雅黑" panose="020B0503020204020204" pitchFamily="34" charset="-122"/>
                <a:ea typeface="微软雅黑" panose="020B0503020204020204" pitchFamily="34" charset="-122"/>
              </a:rPr>
              <a:t>安全电压</a:t>
            </a:r>
          </a:p>
        </p:txBody>
      </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5151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如何编写一个</a:t>
            </a:r>
            <a:r>
              <a:rPr lang="en-US" altLang="zh-CN"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action</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，并发布</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圆角矩形 4"/>
          <p:cNvSpPr/>
          <p:nvPr/>
        </p:nvSpPr>
        <p:spPr>
          <a:xfrm>
            <a:off x="733425" y="804545"/>
            <a:ext cx="182118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、实际案例</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6" name="文本框 5"/>
          <p:cNvSpPr txBox="1"/>
          <p:nvPr/>
        </p:nvSpPr>
        <p:spPr>
          <a:xfrm>
            <a:off x="812800" y="1527810"/>
            <a:ext cx="6909435" cy="5446395"/>
          </a:xfrm>
          <a:prstGeom prst="rect">
            <a:avLst/>
          </a:prstGeom>
          <a:noFill/>
        </p:spPr>
        <p:txBody>
          <a:bodyPr wrap="square" rtlCol="0">
            <a:spAutoFit/>
          </a:bodyPr>
          <a:lstStyle/>
          <a:p>
            <a:pPr algn="l"/>
            <a:r>
              <a:rPr lang="zh-CN" altLang="en-US" sz="1200"/>
              <a:t>package weaver.interfaces</a:t>
            </a:r>
            <a:r>
              <a:rPr lang="en-US" altLang="zh-CN" sz="1200"/>
              <a:t>.xc</a:t>
            </a:r>
            <a:r>
              <a:rPr lang="zh-CN" altLang="en-US" sz="1200"/>
              <a:t>.practise;</a:t>
            </a:r>
          </a:p>
          <a:p>
            <a:pPr algn="l"/>
            <a:endParaRPr lang="zh-CN" altLang="en-US" sz="1200"/>
          </a:p>
          <a:p>
            <a:pPr algn="l"/>
            <a:r>
              <a:rPr lang="zh-CN" altLang="en-US" sz="1200"/>
              <a:t>import weaver.general.BaseBean;</a:t>
            </a:r>
          </a:p>
          <a:p>
            <a:pPr algn="l"/>
            <a:r>
              <a:rPr lang="zh-CN" altLang="en-US" sz="1200"/>
              <a:t>import weaver.interfaces.datasource.DataSource;</a:t>
            </a:r>
          </a:p>
          <a:p>
            <a:pPr algn="l"/>
            <a:r>
              <a:rPr lang="zh-CN" altLang="en-US" sz="1200"/>
              <a:t>import weaver.interfaces.workflow.action.Action;</a:t>
            </a:r>
          </a:p>
          <a:p>
            <a:pPr algn="l"/>
            <a:r>
              <a:rPr lang="zh-CN" altLang="en-US" sz="1200"/>
              <a:t>import weaver.soa.workflow.request.RequestInfo;</a:t>
            </a:r>
          </a:p>
          <a:p>
            <a:pPr algn="l"/>
            <a:endParaRPr lang="zh-CN" altLang="en-US" sz="1200"/>
          </a:p>
          <a:p>
            <a:pPr algn="l"/>
            <a:r>
              <a:rPr lang="zh-CN" altLang="en-US" sz="1200"/>
              <a:t>public class WfFormAction implements Action {</a:t>
            </a:r>
          </a:p>
          <a:p>
            <a:pPr algn="l"/>
            <a:r>
              <a:rPr lang="zh-CN" altLang="en-US" sz="1200"/>
              <a:t>    private String str;</a:t>
            </a:r>
          </a:p>
          <a:p>
            <a:pPr algn="l"/>
            <a:endParaRPr lang="zh-CN" altLang="en-US" sz="1200"/>
          </a:p>
          <a:p>
            <a:pPr algn="l"/>
            <a:r>
              <a:rPr lang="zh-CN" altLang="en-US" sz="1200"/>
              <a:t>    private DataSource dataSource;</a:t>
            </a:r>
          </a:p>
          <a:p>
            <a:pPr algn="l"/>
            <a:endParaRPr lang="zh-CN" altLang="en-US" sz="1200"/>
          </a:p>
          <a:p>
            <a:pPr algn="l"/>
            <a:r>
              <a:rPr lang="zh-CN" altLang="en-US" sz="1200"/>
              <a:t>    public String getStr() { return str; }</a:t>
            </a:r>
          </a:p>
          <a:p>
            <a:pPr algn="l"/>
            <a:endParaRPr lang="zh-CN" altLang="en-US" sz="1200"/>
          </a:p>
          <a:p>
            <a:pPr algn="l"/>
            <a:r>
              <a:rPr lang="zh-CN" altLang="en-US" sz="1200"/>
              <a:t>    public DataSource getDataSource() {return dataSource; }</a:t>
            </a:r>
          </a:p>
          <a:p>
            <a:pPr algn="l"/>
            <a:endParaRPr lang="zh-CN" altLang="en-US" sz="1200"/>
          </a:p>
          <a:p>
            <a:pPr algn="l"/>
            <a:r>
              <a:rPr lang="zh-CN" altLang="en-US" sz="1200"/>
              <a:t>    public void setStr(String str) {  this.str = str; }</a:t>
            </a:r>
          </a:p>
          <a:p>
            <a:pPr algn="l"/>
            <a:endParaRPr lang="zh-CN" altLang="en-US" sz="1200"/>
          </a:p>
          <a:p>
            <a:pPr algn="l"/>
            <a:r>
              <a:rPr lang="zh-CN" altLang="en-US" sz="1200"/>
              <a:t>    public void setDataSource(DataSource dataSource) { this.dataSource = dataSource; }</a:t>
            </a:r>
          </a:p>
          <a:p>
            <a:pPr algn="l"/>
            <a:endParaRPr lang="zh-CN" altLang="en-US" sz="1200"/>
          </a:p>
          <a:p>
            <a:pPr algn="l"/>
            <a:r>
              <a:rPr lang="zh-CN" altLang="en-US" sz="1200"/>
              <a:t>    @Override</a:t>
            </a:r>
          </a:p>
          <a:p>
            <a:pPr algn="l"/>
            <a:r>
              <a:rPr lang="zh-CN" altLang="en-US" sz="1200"/>
              <a:t>    public String execute(RequestInfo requestInfo) {</a:t>
            </a:r>
          </a:p>
          <a:p>
            <a:pPr algn="l"/>
            <a:r>
              <a:rPr lang="en-US" altLang="zh-CN" sz="1200"/>
              <a:t>        new BaseBean().writeLog("接收的参数str:"+str);</a:t>
            </a:r>
          </a:p>
          <a:p>
            <a:pPr algn="l"/>
            <a:r>
              <a:rPr lang="zh-CN" altLang="en-US" sz="1200"/>
              <a:t>        /**********执行action的业务逻辑************/</a:t>
            </a:r>
          </a:p>
          <a:p>
            <a:pPr algn="l"/>
            <a:r>
              <a:rPr lang="zh-CN" altLang="en-US" sz="1200"/>
              <a:t>        new BaseBean().writeLog("我是action,我正在执行");</a:t>
            </a:r>
          </a:p>
          <a:p>
            <a:pPr algn="l"/>
            <a:endParaRPr lang="zh-CN" altLang="en-US" sz="1200"/>
          </a:p>
          <a:p>
            <a:pPr algn="l"/>
            <a:r>
              <a:rPr lang="zh-CN" altLang="en-US" sz="1200"/>
              <a:t>        return Action.SUCCESS;</a:t>
            </a:r>
          </a:p>
          <a:p>
            <a:pPr algn="l"/>
            <a:r>
              <a:rPr lang="zh-CN" altLang="en-US" sz="1200"/>
              <a:t>    }</a:t>
            </a:r>
          </a:p>
          <a:p>
            <a:pPr algn="l"/>
            <a:r>
              <a:rPr lang="zh-CN" altLang="en-US" sz="1200"/>
              <a:t>}</a:t>
            </a:r>
          </a:p>
        </p:txBody>
      </p:sp>
      <p:pic>
        <p:nvPicPr>
          <p:cNvPr id="2" name="图片 1"/>
          <p:cNvPicPr>
            <a:picLocks noChangeAspect="1"/>
          </p:cNvPicPr>
          <p:nvPr/>
        </p:nvPicPr>
        <p:blipFill>
          <a:blip r:embed="rId4"/>
          <a:stretch>
            <a:fillRect/>
          </a:stretch>
        </p:blipFill>
        <p:spPr>
          <a:xfrm>
            <a:off x="6861175" y="3543935"/>
            <a:ext cx="5509260" cy="563880"/>
          </a:xfrm>
          <a:prstGeom prst="rect">
            <a:avLst/>
          </a:prstGeom>
        </p:spPr>
      </p:pic>
      <p:sp>
        <p:nvSpPr>
          <p:cNvPr id="3" name="文本框 2"/>
          <p:cNvSpPr txBox="1"/>
          <p:nvPr/>
        </p:nvSpPr>
        <p:spPr>
          <a:xfrm>
            <a:off x="6861175" y="2077085"/>
            <a:ext cx="5170805" cy="368300"/>
          </a:xfrm>
          <a:prstGeom prst="rect">
            <a:avLst/>
          </a:prstGeom>
          <a:noFill/>
        </p:spPr>
        <p:txBody>
          <a:bodyPr wrap="none" rtlCol="0">
            <a:spAutoFit/>
          </a:bodyPr>
          <a:lstStyle/>
          <a:p>
            <a:r>
              <a:rPr lang="zh-CN" altLang="en-US"/>
              <a:t>设置自定义参数需要实现对应的</a:t>
            </a:r>
            <a:r>
              <a:rPr lang="en-US" altLang="zh-CN"/>
              <a:t>getter</a:t>
            </a:r>
            <a:r>
              <a:rPr lang="zh-CN" altLang="en-US"/>
              <a:t>，</a:t>
            </a:r>
            <a:r>
              <a:rPr lang="en-US" altLang="zh-CN"/>
              <a:t>setter</a:t>
            </a:r>
            <a:r>
              <a:rPr lang="zh-CN" altLang="en-US"/>
              <a:t>方法</a:t>
            </a:r>
          </a:p>
        </p:txBody>
      </p:sp>
    </p:spTree>
  </p:cSld>
  <p:clrMapOvr>
    <a:masterClrMapping/>
  </p:clrMapOvr>
  <p:transition spd="med">
    <p:cover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矩形 9"/>
          <p:cNvSpPr/>
          <p:nvPr/>
        </p:nvSpPr>
        <p:spPr>
          <a:xfrm>
            <a:off x="5898646" y="5206655"/>
            <a:ext cx="1254760" cy="415290"/>
          </a:xfrm>
          <a:prstGeom prst="rect">
            <a:avLst/>
          </a:prstGeom>
          <a:noFill/>
          <a:ln w="9525">
            <a:noFill/>
          </a:ln>
        </p:spPr>
        <p:txBody>
          <a:bodyPr wrap="none">
            <a:spAutoFit/>
          </a:bodyPr>
          <a:lstStyle/>
          <a:p>
            <a:r>
              <a:rPr lang="zh-CN" altLang="en-US" sz="2110" dirty="0">
                <a:solidFill>
                  <a:schemeClr val="bg1"/>
                </a:solidFill>
                <a:latin typeface="微软雅黑" panose="020B0503020204020204" pitchFamily="34" charset="-122"/>
                <a:ea typeface="微软雅黑" panose="020B0503020204020204" pitchFamily="34" charset="-122"/>
              </a:rPr>
              <a:t>安全电压</a:t>
            </a:r>
          </a:p>
        </p:txBody>
      </p:sp>
      <p:sp>
        <p:nvSpPr>
          <p:cNvPr id="9" name="任意多边形 8"/>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5151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577215" y="113030"/>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如何编写一个</a:t>
            </a:r>
            <a:r>
              <a:rPr lang="en-US" altLang="zh-CN"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action</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，并发布</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圆角矩形 4"/>
          <p:cNvSpPr/>
          <p:nvPr/>
        </p:nvSpPr>
        <p:spPr>
          <a:xfrm>
            <a:off x="733425" y="804545"/>
            <a:ext cx="182118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、实际案例</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6" name="文本框 5"/>
          <p:cNvSpPr txBox="1"/>
          <p:nvPr/>
        </p:nvSpPr>
        <p:spPr>
          <a:xfrm>
            <a:off x="812800" y="1527810"/>
            <a:ext cx="8376920" cy="337185"/>
          </a:xfrm>
          <a:prstGeom prst="rect">
            <a:avLst/>
          </a:prstGeom>
          <a:noFill/>
        </p:spPr>
        <p:txBody>
          <a:bodyPr wrap="square" rtlCol="0">
            <a:spAutoFit/>
          </a:bodyPr>
          <a:lstStyle/>
          <a:p>
            <a:pPr algn="l"/>
            <a:r>
              <a:rPr lang="zh-CN" altLang="en-US" sz="1600"/>
              <a:t>后台</a:t>
            </a:r>
            <a:r>
              <a:rPr lang="en-US" altLang="zh-CN" sz="1600"/>
              <a:t> </a:t>
            </a:r>
            <a:r>
              <a:rPr lang="zh-CN" altLang="en-US" sz="1600"/>
              <a:t>》集成中心</a:t>
            </a:r>
            <a:r>
              <a:rPr lang="en-US" altLang="zh-CN" sz="1600"/>
              <a:t> </a:t>
            </a:r>
            <a:r>
              <a:rPr lang="zh-CN" altLang="en-US" sz="1600"/>
              <a:t>》</a:t>
            </a:r>
            <a:r>
              <a:rPr lang="en-US" altLang="zh-CN" sz="1600"/>
              <a:t> </a:t>
            </a:r>
            <a:r>
              <a:rPr lang="zh-CN" altLang="en-US" sz="1600"/>
              <a:t>功能集成</a:t>
            </a:r>
            <a:r>
              <a:rPr lang="en-US" altLang="zh-CN" sz="1600"/>
              <a:t> </a:t>
            </a:r>
            <a:r>
              <a:rPr lang="zh-CN" altLang="en-US" sz="1600"/>
              <a:t>》流程流转集成</a:t>
            </a:r>
            <a:r>
              <a:rPr lang="en-US" altLang="zh-CN" sz="1600"/>
              <a:t> </a:t>
            </a:r>
            <a:r>
              <a:rPr lang="zh-CN" altLang="en-US" sz="1600"/>
              <a:t>》注册自定义接口</a:t>
            </a:r>
          </a:p>
        </p:txBody>
      </p:sp>
      <p:pic>
        <p:nvPicPr>
          <p:cNvPr id="2" name="图片 1"/>
          <p:cNvPicPr>
            <a:picLocks noChangeAspect="1"/>
          </p:cNvPicPr>
          <p:nvPr/>
        </p:nvPicPr>
        <p:blipFill>
          <a:blip r:embed="rId4"/>
          <a:stretch>
            <a:fillRect/>
          </a:stretch>
        </p:blipFill>
        <p:spPr>
          <a:xfrm>
            <a:off x="740410" y="2248535"/>
            <a:ext cx="9239250" cy="4345305"/>
          </a:xfrm>
          <a:prstGeom prst="rect">
            <a:avLst/>
          </a:prstGeom>
        </p:spPr>
      </p:pic>
      <p:sp>
        <p:nvSpPr>
          <p:cNvPr id="3" name="文本框 2"/>
          <p:cNvSpPr txBox="1"/>
          <p:nvPr/>
        </p:nvSpPr>
        <p:spPr>
          <a:xfrm>
            <a:off x="10266680" y="2545080"/>
            <a:ext cx="2261235" cy="2306955"/>
          </a:xfrm>
          <a:prstGeom prst="rect">
            <a:avLst/>
          </a:prstGeom>
          <a:noFill/>
        </p:spPr>
        <p:txBody>
          <a:bodyPr wrap="square" rtlCol="0">
            <a:spAutoFit/>
          </a:bodyPr>
          <a:lstStyle/>
          <a:p>
            <a:r>
              <a:rPr lang="en-US" altLang="zh-CN"/>
              <a:t>1</a:t>
            </a:r>
            <a:r>
              <a:rPr lang="zh-CN" altLang="en-US"/>
              <a:t>、接口动作名称：</a:t>
            </a:r>
          </a:p>
          <a:p>
            <a:r>
              <a:rPr lang="en-US" altLang="zh-CN"/>
              <a:t>action</a:t>
            </a:r>
            <a:r>
              <a:rPr lang="zh-CN" altLang="en-US"/>
              <a:t>的功能</a:t>
            </a:r>
          </a:p>
          <a:p>
            <a:r>
              <a:rPr lang="en-US" altLang="zh-CN"/>
              <a:t>2</a:t>
            </a:r>
            <a:r>
              <a:rPr lang="zh-CN" altLang="en-US"/>
              <a:t>、接口动作标识：</a:t>
            </a:r>
          </a:p>
          <a:p>
            <a:r>
              <a:rPr lang="zh-CN" altLang="en-US"/>
              <a:t>可以写我们的类名</a:t>
            </a:r>
          </a:p>
          <a:p>
            <a:r>
              <a:rPr lang="en-US" altLang="zh-CN"/>
              <a:t>3</a:t>
            </a:r>
            <a:r>
              <a:rPr lang="zh-CN" altLang="en-US"/>
              <a:t>、接口动作文件：</a:t>
            </a:r>
          </a:p>
          <a:p>
            <a:r>
              <a:rPr lang="zh-CN" altLang="en-US"/>
              <a:t>写我们</a:t>
            </a:r>
            <a:r>
              <a:rPr lang="en-US" altLang="zh-CN"/>
              <a:t>action</a:t>
            </a:r>
            <a:r>
              <a:rPr lang="zh-CN" altLang="en-US"/>
              <a:t>的完整路径加类名</a:t>
            </a:r>
          </a:p>
          <a:p>
            <a:r>
              <a:rPr lang="en-US" altLang="zh-CN"/>
              <a:t>4</a:t>
            </a:r>
            <a:r>
              <a:rPr lang="zh-CN" altLang="en-US"/>
              <a:t>、参数设置</a:t>
            </a:r>
          </a:p>
        </p:txBody>
      </p:sp>
    </p:spTree>
  </p:cSld>
  <p:clrMapOvr>
    <a:masterClrMapping/>
  </p:clrMapOvr>
  <p:transition spd="med">
    <p:cover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流程表单</a:t>
            </a:r>
            <a:r>
              <a:rPr lang="en-US" altLang="zh-CN"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action</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的实际应用</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圆角矩形 11"/>
          <p:cNvSpPr/>
          <p:nvPr/>
        </p:nvSpPr>
        <p:spPr>
          <a:xfrm>
            <a:off x="733425" y="807720"/>
            <a:ext cx="347599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、在流程中配置一个</a:t>
            </a:r>
            <a:r>
              <a:rPr kumimoji="0" lang="en-US" altLang="zh-CN" sz="1900" b="1" i="0" u="none" strike="noStrike" kern="1200" cap="none" spc="0" normalizeH="0" baseline="0" noProof="0">
                <a:ln>
                  <a:noFill/>
                </a:ln>
                <a:solidFill>
                  <a:schemeClr val="lt1"/>
                </a:solidFill>
                <a:effectLst/>
                <a:uLnTx/>
                <a:uFillTx/>
                <a:latin typeface="+mn-lt"/>
                <a:ea typeface="+mn-ea"/>
                <a:cs typeface="+mn-cs"/>
              </a:rPr>
              <a:t>action</a:t>
            </a:r>
          </a:p>
        </p:txBody>
      </p:sp>
      <p:pic>
        <p:nvPicPr>
          <p:cNvPr id="3" name="图片 2"/>
          <p:cNvPicPr>
            <a:picLocks noChangeAspect="1"/>
          </p:cNvPicPr>
          <p:nvPr>
            <p:custDataLst>
              <p:tags r:id="rId3"/>
            </p:custDataLst>
          </p:nvPr>
        </p:nvPicPr>
        <p:blipFill>
          <a:blip r:embed="rId5"/>
          <a:stretch>
            <a:fillRect/>
          </a:stretch>
        </p:blipFill>
        <p:spPr>
          <a:xfrm>
            <a:off x="884555" y="2032000"/>
            <a:ext cx="10464165" cy="4921250"/>
          </a:xfrm>
          <a:prstGeom prst="rect">
            <a:avLst/>
          </a:prstGeom>
        </p:spPr>
      </p:pic>
      <p:sp>
        <p:nvSpPr>
          <p:cNvPr id="5" name="文本框 4"/>
          <p:cNvSpPr txBox="1"/>
          <p:nvPr/>
        </p:nvSpPr>
        <p:spPr>
          <a:xfrm>
            <a:off x="741045" y="1527810"/>
            <a:ext cx="8161020" cy="368300"/>
          </a:xfrm>
          <a:prstGeom prst="rect">
            <a:avLst/>
          </a:prstGeom>
          <a:noFill/>
        </p:spPr>
        <p:txBody>
          <a:bodyPr wrap="none" rtlCol="0">
            <a:spAutoFit/>
          </a:bodyPr>
          <a:lstStyle/>
          <a:p>
            <a:r>
              <a:rPr lang="zh-CN" altLang="en-US"/>
              <a:t>选中一个流程</a:t>
            </a:r>
            <a:r>
              <a:rPr lang="en-US" altLang="zh-CN"/>
              <a:t> </a:t>
            </a:r>
            <a:r>
              <a:rPr lang="zh-CN" altLang="en-US"/>
              <a:t>》在流程流转设置</a:t>
            </a:r>
            <a:r>
              <a:rPr lang="en-US" altLang="zh-CN"/>
              <a:t> </a:t>
            </a:r>
            <a:r>
              <a:rPr lang="zh-CN" altLang="en-US"/>
              <a:t>》节点信息设置</a:t>
            </a:r>
            <a:r>
              <a:rPr lang="en-US" altLang="zh-CN"/>
              <a:t> </a:t>
            </a:r>
            <a:r>
              <a:rPr lang="zh-CN" altLang="en-US"/>
              <a:t>》</a:t>
            </a:r>
            <a:r>
              <a:rPr lang="en-US" altLang="zh-CN"/>
              <a:t> </a:t>
            </a:r>
            <a:r>
              <a:rPr lang="zh-CN" altLang="en-US"/>
              <a:t>点击节点前或者节点后设置</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流程表单</a:t>
            </a:r>
            <a:r>
              <a:rPr lang="en-US" altLang="zh-CN"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action</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的实际应用</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圆角矩形 11"/>
          <p:cNvSpPr/>
          <p:nvPr/>
        </p:nvSpPr>
        <p:spPr>
          <a:xfrm>
            <a:off x="733425" y="807720"/>
            <a:ext cx="432498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、日志中查看输出的打印日志</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pic>
        <p:nvPicPr>
          <p:cNvPr id="6" name="图片 5"/>
          <p:cNvPicPr>
            <a:picLocks noChangeAspect="1"/>
          </p:cNvPicPr>
          <p:nvPr/>
        </p:nvPicPr>
        <p:blipFill>
          <a:blip r:embed="rId4"/>
          <a:stretch>
            <a:fillRect/>
          </a:stretch>
        </p:blipFill>
        <p:spPr>
          <a:xfrm>
            <a:off x="668655" y="1602105"/>
            <a:ext cx="11412855" cy="547941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a:t>
            </a:r>
            <a:r>
              <a:rPr lang="en-US" altLang="zh-CN"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action</a:t>
            </a:r>
            <a:endParaRPr lang="en-US" altLang="zh-CN" sz="3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圆角矩形 11"/>
          <p:cNvSpPr/>
          <p:nvPr/>
        </p:nvSpPr>
        <p:spPr>
          <a:xfrm>
            <a:off x="733425" y="807720"/>
            <a:ext cx="645795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、为什么要用建模</a:t>
            </a:r>
            <a:r>
              <a:rPr kumimoji="0" lang="en-US" altLang="zh-CN" sz="1900" b="1" i="0" u="none" strike="noStrike" kern="1200" cap="none" spc="0" normalizeH="0" baseline="0" noProof="0">
                <a:ln>
                  <a:noFill/>
                </a:ln>
                <a:solidFill>
                  <a:schemeClr val="lt1"/>
                </a:solidFill>
                <a:effectLst/>
                <a:uLnTx/>
                <a:uFillTx/>
                <a:latin typeface="+mn-lt"/>
                <a:ea typeface="+mn-ea"/>
                <a:cs typeface="+mn-cs"/>
              </a:rPr>
              <a:t>action</a:t>
            </a:r>
            <a:r>
              <a:rPr kumimoji="0" lang="zh-CN" altLang="en-US" sz="1900" b="1" i="0" u="none" strike="noStrike" kern="1200" cap="none" spc="0" normalizeH="0" baseline="0" noProof="0">
                <a:ln>
                  <a:noFill/>
                </a:ln>
                <a:solidFill>
                  <a:schemeClr val="lt1"/>
                </a:solidFill>
                <a:effectLst/>
                <a:uLnTx/>
                <a:uFillTx/>
                <a:latin typeface="+mn-lt"/>
                <a:ea typeface="+mn-ea"/>
                <a:cs typeface="+mn-cs"/>
              </a:rPr>
              <a:t>，如何绑定一个建模</a:t>
            </a:r>
            <a:r>
              <a:rPr kumimoji="0" lang="en-US" altLang="zh-CN" sz="1900" b="1" i="0" u="none" strike="noStrike" kern="1200" cap="none" spc="0" normalizeH="0" baseline="0" noProof="0">
                <a:ln>
                  <a:noFill/>
                </a:ln>
                <a:solidFill>
                  <a:schemeClr val="lt1"/>
                </a:solidFill>
                <a:effectLst/>
                <a:uLnTx/>
                <a:uFillTx/>
                <a:latin typeface="+mn-lt"/>
                <a:ea typeface="+mn-ea"/>
                <a:cs typeface="+mn-cs"/>
              </a:rPr>
              <a:t>action</a:t>
            </a:r>
          </a:p>
        </p:txBody>
      </p:sp>
      <p:sp>
        <p:nvSpPr>
          <p:cNvPr id="4" name="文本框 3"/>
          <p:cNvSpPr txBox="1"/>
          <p:nvPr/>
        </p:nvSpPr>
        <p:spPr>
          <a:xfrm>
            <a:off x="956945" y="1456055"/>
            <a:ext cx="10469880" cy="922020"/>
          </a:xfrm>
          <a:prstGeom prst="rect">
            <a:avLst/>
          </a:prstGeom>
          <a:noFill/>
        </p:spPr>
        <p:txBody>
          <a:bodyPr wrap="none" rtlCol="0">
            <a:spAutoFit/>
          </a:bodyPr>
          <a:lstStyle/>
          <a:p>
            <a:r>
              <a:rPr lang="zh-CN" altLang="en-US"/>
              <a:t>在建模的卡片页面查询页面，编辑页面，执行一些编辑，保存，提交的动作时可以额外做一些逻辑操作</a:t>
            </a:r>
          </a:p>
          <a:p>
            <a:endParaRPr lang="en-US" altLang="zh-CN"/>
          </a:p>
          <a:p>
            <a:r>
              <a:rPr lang="zh-CN" altLang="en-US"/>
              <a:t>建模引擎</a:t>
            </a:r>
            <a:r>
              <a:rPr lang="en-US" altLang="zh-CN"/>
              <a:t> </a:t>
            </a:r>
            <a:r>
              <a:rPr lang="zh-CN" altLang="en-US"/>
              <a:t>》模块</a:t>
            </a:r>
            <a:r>
              <a:rPr lang="en-US" altLang="zh-CN"/>
              <a:t> </a:t>
            </a:r>
            <a:r>
              <a:rPr lang="zh-CN" altLang="en-US"/>
              <a:t>》选择一个具体的应用</a:t>
            </a:r>
            <a:r>
              <a:rPr lang="en-US" altLang="zh-CN"/>
              <a:t> </a:t>
            </a:r>
            <a:r>
              <a:rPr lang="zh-CN" altLang="en-US"/>
              <a:t>》页面拓展</a:t>
            </a:r>
            <a:r>
              <a:rPr lang="en-US" altLang="zh-CN"/>
              <a:t> </a:t>
            </a:r>
            <a:r>
              <a:rPr lang="zh-CN" altLang="en-US"/>
              <a:t>》具体的功能按钮</a:t>
            </a:r>
            <a:r>
              <a:rPr lang="en-US" altLang="zh-CN"/>
              <a:t> </a:t>
            </a:r>
            <a:r>
              <a:rPr lang="zh-CN" altLang="en-US"/>
              <a:t>》绑定接口动作</a:t>
            </a:r>
            <a:endParaRPr lang="en-US" altLang="zh-CN"/>
          </a:p>
        </p:txBody>
      </p:sp>
      <p:pic>
        <p:nvPicPr>
          <p:cNvPr id="5" name="图片 4"/>
          <p:cNvPicPr>
            <a:picLocks noChangeAspect="1"/>
          </p:cNvPicPr>
          <p:nvPr/>
        </p:nvPicPr>
        <p:blipFill>
          <a:blip r:embed="rId4"/>
          <a:stretch>
            <a:fillRect/>
          </a:stretch>
        </p:blipFill>
        <p:spPr>
          <a:xfrm>
            <a:off x="884555" y="2463800"/>
            <a:ext cx="9796780" cy="46075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a:t>
            </a:r>
            <a:r>
              <a:rPr lang="en-US" altLang="zh-CN"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action</a:t>
            </a:r>
            <a:endParaRPr lang="en-US" altLang="zh-CN" sz="3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圆角矩形 11"/>
          <p:cNvSpPr/>
          <p:nvPr/>
        </p:nvSpPr>
        <p:spPr>
          <a:xfrm>
            <a:off x="733425" y="805180"/>
            <a:ext cx="291655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、编写一个拓展按钮</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956945" y="1456055"/>
            <a:ext cx="11620500" cy="368300"/>
          </a:xfrm>
          <a:prstGeom prst="rect">
            <a:avLst/>
          </a:prstGeom>
          <a:noFill/>
        </p:spPr>
        <p:txBody>
          <a:bodyPr wrap="none" rtlCol="0">
            <a:spAutoFit/>
          </a:bodyPr>
          <a:lstStyle/>
          <a:p>
            <a:r>
              <a:rPr lang="zh-CN" altLang="en-US"/>
              <a:t>可以在建模模块的拓展页面</a:t>
            </a:r>
            <a:r>
              <a:rPr lang="en-US" altLang="zh-CN"/>
              <a:t> </a:t>
            </a:r>
            <a:r>
              <a:rPr lang="zh-CN" altLang="en-US"/>
              <a:t>》接口动作</a:t>
            </a:r>
            <a:r>
              <a:rPr lang="en-US" altLang="zh-CN"/>
              <a:t> </a:t>
            </a:r>
            <a:r>
              <a:rPr lang="zh-CN" altLang="en-US"/>
              <a:t>》选择自定义接口动作</a:t>
            </a:r>
            <a:r>
              <a:rPr lang="en-US" altLang="zh-CN"/>
              <a:t> </a:t>
            </a:r>
            <a:r>
              <a:rPr lang="zh-CN" altLang="en-US"/>
              <a:t>》自定义</a:t>
            </a:r>
            <a:r>
              <a:rPr lang="en-US" altLang="zh-CN"/>
              <a:t>java</a:t>
            </a:r>
            <a:r>
              <a:rPr lang="zh-CN" altLang="en-US"/>
              <a:t>接口</a:t>
            </a:r>
            <a:r>
              <a:rPr lang="en-US" altLang="zh-CN"/>
              <a:t> </a:t>
            </a:r>
            <a:r>
              <a:rPr lang="zh-CN" altLang="en-US"/>
              <a:t>》选择下载建模拓展</a:t>
            </a:r>
            <a:r>
              <a:rPr lang="en-US" altLang="zh-CN"/>
              <a:t>action</a:t>
            </a:r>
            <a:r>
              <a:rPr lang="zh-CN" altLang="en-US"/>
              <a:t>的模板</a:t>
            </a:r>
          </a:p>
        </p:txBody>
      </p:sp>
      <p:pic>
        <p:nvPicPr>
          <p:cNvPr id="7" name="图片 6"/>
          <p:cNvPicPr>
            <a:picLocks noChangeAspect="1"/>
          </p:cNvPicPr>
          <p:nvPr/>
        </p:nvPicPr>
        <p:blipFill>
          <a:blip r:embed="rId4"/>
          <a:stretch>
            <a:fillRect/>
          </a:stretch>
        </p:blipFill>
        <p:spPr>
          <a:xfrm>
            <a:off x="1028700" y="1816100"/>
            <a:ext cx="6965950" cy="4554855"/>
          </a:xfrm>
          <a:prstGeom prst="rect">
            <a:avLst/>
          </a:prstGeom>
        </p:spPr>
      </p:pic>
      <p:pic>
        <p:nvPicPr>
          <p:cNvPr id="3" name="图片 2"/>
          <p:cNvPicPr>
            <a:picLocks noChangeAspect="1"/>
          </p:cNvPicPr>
          <p:nvPr/>
        </p:nvPicPr>
        <p:blipFill>
          <a:blip r:embed="rId5"/>
          <a:stretch>
            <a:fillRect/>
          </a:stretch>
        </p:blipFill>
        <p:spPr>
          <a:xfrm>
            <a:off x="126365" y="6496685"/>
            <a:ext cx="12451080" cy="701040"/>
          </a:xfrm>
          <a:prstGeom prst="rect">
            <a:avLst/>
          </a:prstGeom>
        </p:spPr>
      </p:pic>
      <p:sp>
        <p:nvSpPr>
          <p:cNvPr id="9" name="圆角矩形标注 8"/>
          <p:cNvSpPr/>
          <p:nvPr/>
        </p:nvSpPr>
        <p:spPr>
          <a:xfrm>
            <a:off x="9165590" y="5344075"/>
            <a:ext cx="3011805" cy="619296"/>
          </a:xfrm>
          <a:prstGeom prst="wedgeRoundRectCallout">
            <a:avLst>
              <a:gd name="adj1" fmla="val -51454"/>
              <a:gd name="adj2" fmla="val 132238"/>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200">
                <a:solidFill>
                  <a:srgbClr val="FFFFFF"/>
                </a:solidFill>
                <a:uFillTx/>
                <a:latin typeface="汉仪中黑简" panose="02010600000101010101" charset="-122"/>
                <a:ea typeface="汉仪中黑简" panose="02010600000101010101" charset="-122"/>
                <a:cs typeface="汉仪中黑简" panose="02010600000101010101" charset="-122"/>
                <a:sym typeface="+mn-ea"/>
              </a:rPr>
              <a:t>成功执行的输出日志</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02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a:t>
            </a:r>
            <a:r>
              <a:rPr lang="en-US" altLang="zh-CN"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action</a:t>
            </a:r>
            <a:endParaRPr lang="en-US" altLang="zh-CN" sz="3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圆角矩形 11"/>
          <p:cNvSpPr/>
          <p:nvPr/>
        </p:nvSpPr>
        <p:spPr>
          <a:xfrm>
            <a:off x="733425" y="805180"/>
            <a:ext cx="291655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、编写一个拓展按钮</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733425" y="1456055"/>
            <a:ext cx="10085705" cy="6000750"/>
          </a:xfrm>
          <a:prstGeom prst="rect">
            <a:avLst/>
          </a:prstGeom>
          <a:noFill/>
        </p:spPr>
        <p:txBody>
          <a:bodyPr wrap="none" rtlCol="0">
            <a:spAutoFit/>
          </a:bodyPr>
          <a:lstStyle/>
          <a:p>
            <a:pPr algn="l"/>
            <a:r>
              <a:rPr lang="zh-CN" altLang="en-US" sz="1200"/>
              <a:t>package weaver.interfaces.practise;</a:t>
            </a:r>
          </a:p>
          <a:p>
            <a:pPr algn="l"/>
            <a:r>
              <a:rPr lang="zh-CN" altLang="en-US" sz="1200"/>
              <a:t>import weaver.formmode.customjavacode.AbstractModeExpandJavaCodeNew;</a:t>
            </a:r>
          </a:p>
          <a:p>
            <a:pPr algn="l"/>
            <a:r>
              <a:rPr lang="zh-CN" altLang="en-US" sz="1200"/>
              <a:t>import weaver.general.BaseBean;</a:t>
            </a:r>
          </a:p>
          <a:p>
            <a:pPr algn="l"/>
            <a:r>
              <a:rPr lang="zh-CN" altLang="en-US" sz="1200"/>
              <a:t>import weaver.general.Util;</a:t>
            </a:r>
          </a:p>
          <a:p>
            <a:pPr algn="l"/>
            <a:r>
              <a:rPr lang="zh-CN" altLang="en-US" sz="1200"/>
              <a:t>import weaver.hrm.User;</a:t>
            </a:r>
          </a:p>
          <a:p>
            <a:pPr algn="l"/>
            <a:r>
              <a:rPr lang="zh-CN" altLang="en-US" sz="1200"/>
              <a:t>import weaver.soa.workflow.request.RequestInfo;</a:t>
            </a:r>
          </a:p>
          <a:p>
            <a:pPr algn="l"/>
            <a:r>
              <a:rPr lang="zh-CN" altLang="en-US" sz="1200"/>
              <a:t>import java.util.HashMap;</a:t>
            </a:r>
          </a:p>
          <a:p>
            <a:pPr algn="l"/>
            <a:r>
              <a:rPr lang="zh-CN" altLang="en-US" sz="1200"/>
              <a:t>import java.util.Map;</a:t>
            </a:r>
          </a:p>
          <a:p>
            <a:pPr algn="l"/>
            <a:r>
              <a:rPr lang="zh-CN" altLang="en-US" sz="1200"/>
              <a:t>public class ModeExpandAction extends AbstractModeExpandJavaCodeNew {</a:t>
            </a:r>
          </a:p>
          <a:p>
            <a:pPr algn="l"/>
            <a:r>
              <a:rPr lang="zh-CN" altLang="en-US" sz="1200"/>
              <a:t>	public Map&lt;String, String&gt; doModeExpand(Map&lt;String, Object&gt; param) {</a:t>
            </a:r>
          </a:p>
          <a:p>
            <a:pPr algn="l"/>
            <a:r>
              <a:rPr lang="zh-CN" altLang="en-US" sz="1200"/>
              <a:t>		Map&lt;String, String&gt; result = new HashMap&lt;String, String&gt;();</a:t>
            </a:r>
          </a:p>
          <a:p>
            <a:pPr algn="l"/>
            <a:r>
              <a:rPr lang="zh-CN" altLang="en-US" sz="1200"/>
              <a:t>		BaseBean bb = new BaseBean();</a:t>
            </a:r>
          </a:p>
          <a:p>
            <a:pPr algn="l"/>
            <a:r>
              <a:rPr lang="zh-CN" altLang="en-US" sz="1200"/>
              <a:t>		try {</a:t>
            </a:r>
          </a:p>
          <a:p>
            <a:pPr algn="l"/>
            <a:r>
              <a:rPr lang="zh-CN" altLang="en-US" sz="1200"/>
              <a:t>			</a:t>
            </a:r>
            <a:r>
              <a:rPr lang="zh-CN" altLang="en-US" sz="1200">
                <a:solidFill>
                  <a:srgbClr val="FF0000"/>
                </a:solidFill>
              </a:rPr>
              <a:t>int billid = -1;//数据id</a:t>
            </a:r>
          </a:p>
          <a:p>
            <a:pPr algn="l"/>
            <a:r>
              <a:rPr lang="zh-CN" altLang="en-US" sz="1200">
                <a:solidFill>
                  <a:srgbClr val="FF0000"/>
                </a:solidFill>
              </a:rPr>
              <a:t>			int modeid = -1;//模块id</a:t>
            </a:r>
          </a:p>
          <a:p>
            <a:pPr algn="l"/>
            <a:r>
              <a:rPr lang="zh-CN" altLang="en-US" sz="1200"/>
              <a:t>			RequestInfo requestInfo = (RequestInfo)param.get("RequestInfo");</a:t>
            </a:r>
          </a:p>
          <a:p>
            <a:pPr algn="l"/>
            <a:r>
              <a:rPr lang="zh-CN" altLang="en-US" sz="1200"/>
              <a:t>			if(requestInfo!=null){</a:t>
            </a:r>
          </a:p>
          <a:p>
            <a:pPr algn="l"/>
            <a:r>
              <a:rPr lang="zh-CN" altLang="en-US" sz="1200"/>
              <a:t>				billid = Util.getIntValue(requestInfo.getRequestid());</a:t>
            </a:r>
          </a:p>
          <a:p>
            <a:pPr algn="l"/>
            <a:r>
              <a:rPr lang="zh-CN" altLang="en-US" sz="1200"/>
              <a:t>				modeid = Util.getIntValue(requestInfo.getWorkflowid());</a:t>
            </a:r>
          </a:p>
          <a:p>
            <a:pPr algn="l"/>
            <a:r>
              <a:rPr lang="zh-CN" altLang="en-US" sz="1200"/>
              <a:t>				if(billid&gt;0&amp;&amp;modeid&gt;0){</a:t>
            </a:r>
          </a:p>
          <a:p>
            <a:pPr algn="l"/>
            <a:r>
              <a:rPr lang="zh-CN" altLang="en-US" sz="1200"/>
              <a:t>					//------请在下面编写业务逻辑代码------</a:t>
            </a:r>
          </a:p>
          <a:p>
            <a:pPr algn="l"/>
            <a:r>
              <a:rPr lang="zh-CN" altLang="en-US" sz="1200"/>
              <a:t>					bb.writeLog("================请在下面编写业务逻辑代码=================");</a:t>
            </a:r>
          </a:p>
          <a:p>
            <a:pPr algn="l"/>
            <a:r>
              <a:rPr lang="zh-CN" altLang="en-US" sz="1200"/>
              <a:t>				}</a:t>
            </a:r>
          </a:p>
          <a:p>
            <a:pPr algn="l"/>
            <a:r>
              <a:rPr lang="zh-CN" altLang="en-US" sz="1200"/>
              <a:t>			}</a:t>
            </a:r>
          </a:p>
          <a:p>
            <a:pPr algn="l"/>
            <a:r>
              <a:rPr lang="zh-CN" altLang="en-US" sz="1200"/>
              <a:t>		} catch (Exception e) {</a:t>
            </a:r>
          </a:p>
          <a:p>
            <a:pPr algn="l"/>
            <a:r>
              <a:rPr lang="zh-CN" altLang="en-US" sz="1200"/>
              <a:t>			</a:t>
            </a:r>
            <a:r>
              <a:rPr lang="zh-CN" altLang="en-US" sz="1200">
                <a:solidFill>
                  <a:srgbClr val="FF0000"/>
                </a:solidFill>
              </a:rPr>
              <a:t>result.put("errmsg","自定义出错信息");</a:t>
            </a:r>
          </a:p>
          <a:p>
            <a:pPr algn="l"/>
            <a:r>
              <a:rPr lang="zh-CN" altLang="en-US" sz="1200">
                <a:solidFill>
                  <a:srgbClr val="FF0000"/>
                </a:solidFill>
              </a:rPr>
              <a:t>			result.put("flag", "false");</a:t>
            </a:r>
          </a:p>
          <a:p>
            <a:pPr algn="l"/>
            <a:r>
              <a:rPr lang="zh-CN" altLang="en-US" sz="1200"/>
              <a:t>		}</a:t>
            </a:r>
          </a:p>
          <a:p>
            <a:pPr algn="l"/>
            <a:r>
              <a:rPr lang="zh-CN" altLang="en-US" sz="1200"/>
              <a:t>		return result;</a:t>
            </a:r>
          </a:p>
          <a:p>
            <a:pPr algn="l"/>
            <a:r>
              <a:rPr lang="zh-CN" altLang="en-US" sz="1200"/>
              <a:t>	}</a:t>
            </a:r>
          </a:p>
          <a:p>
            <a:pPr algn="l"/>
            <a:endParaRPr lang="zh-CN" altLang="en-US" sz="1200"/>
          </a:p>
          <a:p>
            <a:pPr algn="l"/>
            <a:r>
              <a:rPr lang="zh-CN" altLang="en-US" sz="1200"/>
              <a:t>}</a:t>
            </a:r>
          </a:p>
        </p:txBody>
      </p:sp>
      <p:sp>
        <p:nvSpPr>
          <p:cNvPr id="7" name="圆角矩形标注 6"/>
          <p:cNvSpPr/>
          <p:nvPr/>
        </p:nvSpPr>
        <p:spPr>
          <a:xfrm>
            <a:off x="6861175" y="6279676"/>
            <a:ext cx="3011805" cy="772474"/>
          </a:xfrm>
          <a:prstGeom prst="wedgeRoundRectCallout">
            <a:avLst>
              <a:gd name="adj1" fmla="val -76333"/>
              <a:gd name="adj2" fmla="val -41234"/>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l"/>
            <a:r>
              <a:rPr lang="en-US" altLang="zh-CN" sz="1800" spc="200">
                <a:uFillTx/>
                <a:latin typeface="汉仪中黑简" panose="02010600000101010101" charset="-122"/>
                <a:ea typeface="汉仪中黑简" panose="02010600000101010101" charset="-122"/>
                <a:sym typeface="+mn-ea"/>
              </a:rPr>
              <a:t> </a:t>
            </a:r>
            <a:r>
              <a:rPr lang="zh-CN" altLang="en-US" sz="1800">
                <a:solidFill>
                  <a:srgbClr val="FFFFFF"/>
                </a:solidFill>
                <a:sym typeface="+mn-ea"/>
              </a:rPr>
              <a:t>如果返回</a:t>
            </a:r>
            <a:r>
              <a:rPr lang="en-US" altLang="zh-CN" sz="1800">
                <a:solidFill>
                  <a:srgbClr val="FFFFFF"/>
                </a:solidFill>
                <a:sym typeface="+mn-ea"/>
              </a:rPr>
              <a:t>errmsg</a:t>
            </a:r>
            <a:r>
              <a:rPr lang="zh-CN" altLang="en-US" sz="1800">
                <a:solidFill>
                  <a:srgbClr val="FFFFFF"/>
                </a:solidFill>
                <a:sym typeface="+mn-ea"/>
              </a:rPr>
              <a:t>与</a:t>
            </a:r>
            <a:r>
              <a:rPr lang="en-US" altLang="zh-CN" sz="1800">
                <a:solidFill>
                  <a:srgbClr val="FFFFFF"/>
                </a:solidFill>
                <a:sym typeface="+mn-ea"/>
              </a:rPr>
              <a:t>flag</a:t>
            </a:r>
            <a:r>
              <a:rPr lang="zh-CN" altLang="en-US" sz="1800">
                <a:solidFill>
                  <a:srgbClr val="FFFFFF"/>
                </a:solidFill>
                <a:sym typeface="+mn-ea"/>
              </a:rPr>
              <a:t>，保存后页面会有错误提示。</a:t>
            </a:r>
            <a:endParaRPr lang="zh-CN" altLang="en-US" sz="1800" spc="200">
              <a:solidFill>
                <a:srgbClr val="FFFFFF"/>
              </a:solidFill>
              <a:uFillTx/>
              <a:latin typeface="汉仪中黑简" panose="02010600000101010101" charset="-122"/>
              <a:ea typeface="汉仪中黑简" panose="02010600000101010101" charset="-122"/>
              <a:cs typeface="汉仪中黑简" panose="02010600000101010101" charset="-122"/>
              <a:sym typeface="+mn-ea"/>
            </a:endParaRPr>
          </a:p>
        </p:txBody>
      </p:sp>
      <p:sp>
        <p:nvSpPr>
          <p:cNvPr id="22" name="圆角矩形标注 21"/>
          <p:cNvSpPr/>
          <p:nvPr/>
        </p:nvSpPr>
        <p:spPr>
          <a:xfrm>
            <a:off x="7941310" y="3546973"/>
            <a:ext cx="4688840" cy="875305"/>
          </a:xfrm>
          <a:prstGeom prst="wedgeRoundRectCallout">
            <a:avLst>
              <a:gd name="adj1" fmla="val -85752"/>
              <a:gd name="adj2" fmla="val 10019"/>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l"/>
            <a:r>
              <a:rPr lang="zh-CN" altLang="en-US" sz="1400" spc="200">
                <a:solidFill>
                  <a:srgbClr val="FFFFFF"/>
                </a:solidFill>
                <a:uFillTx/>
                <a:latin typeface="汉仪中黑简" panose="02010600000101010101" charset="-122"/>
                <a:ea typeface="汉仪中黑简" panose="02010600000101010101" charset="-122"/>
                <a:sym typeface="+mn-ea"/>
              </a:rPr>
              <a:t>获取建模数据</a:t>
            </a:r>
            <a:r>
              <a:rPr lang="en-US" altLang="zh-CN" sz="1400" spc="200">
                <a:solidFill>
                  <a:srgbClr val="FFFFFF"/>
                </a:solidFill>
                <a:uFillTx/>
                <a:latin typeface="汉仪中黑简" panose="02010600000101010101" charset="-122"/>
                <a:ea typeface="汉仪中黑简" panose="02010600000101010101" charset="-122"/>
                <a:sym typeface="+mn-ea"/>
              </a:rPr>
              <a:t>id</a:t>
            </a:r>
            <a:r>
              <a:rPr lang="zh-CN" altLang="en-US" sz="1400" spc="200">
                <a:solidFill>
                  <a:srgbClr val="FFFFFF"/>
                </a:solidFill>
                <a:uFillTx/>
                <a:latin typeface="汉仪中黑简" panose="02010600000101010101" charset="-122"/>
                <a:ea typeface="汉仪中黑简" panose="02010600000101010101" charset="-122"/>
                <a:sym typeface="+mn-ea"/>
              </a:rPr>
              <a:t>，以及建模模块</a:t>
            </a:r>
            <a:r>
              <a:rPr lang="en-US" altLang="zh-CN" sz="1400" spc="200">
                <a:solidFill>
                  <a:srgbClr val="FFFFFF"/>
                </a:solidFill>
                <a:uFillTx/>
                <a:latin typeface="汉仪中黑简" panose="02010600000101010101" charset="-122"/>
                <a:ea typeface="汉仪中黑简" panose="02010600000101010101" charset="-122"/>
                <a:sym typeface="+mn-ea"/>
              </a:rPr>
              <a:t>id</a:t>
            </a:r>
            <a:endParaRPr lang="en-US" altLang="zh-CN" sz="1400" spc="200">
              <a:solidFill>
                <a:srgbClr val="FFFFFF"/>
              </a:solidFill>
              <a:uFillTx/>
              <a:latin typeface="汉仪中黑简" panose="02010600000101010101" charset="-122"/>
              <a:ea typeface="汉仪中黑简" panose="02010600000101010101" charset="-122"/>
            </a:endParaRPr>
          </a:p>
          <a:p>
            <a:pPr algn="l"/>
            <a:r>
              <a:rPr lang="en-US" altLang="zh-CN" sz="1400">
                <a:solidFill>
                  <a:srgbClr val="FFFFFF"/>
                </a:solidFill>
                <a:sym typeface="+mn-ea"/>
              </a:rPr>
              <a:t>   </a:t>
            </a:r>
            <a:r>
              <a:rPr lang="zh-CN" altLang="en-US" sz="1400">
                <a:solidFill>
                  <a:srgbClr val="FFFFFF"/>
                </a:solidFill>
                <a:sym typeface="+mn-ea"/>
              </a:rPr>
              <a:t>billid = Util.getIntValue(requestInfo.getRequestid());</a:t>
            </a:r>
            <a:endParaRPr lang="zh-CN" altLang="en-US" sz="1400">
              <a:solidFill>
                <a:srgbClr val="FFFFFF"/>
              </a:solidFill>
            </a:endParaRPr>
          </a:p>
          <a:p>
            <a:pPr algn="l"/>
            <a:r>
              <a:rPr lang="en-US" altLang="zh-CN" sz="1400">
                <a:solidFill>
                  <a:srgbClr val="FFFFFF"/>
                </a:solidFill>
                <a:sym typeface="+mn-ea"/>
              </a:rPr>
              <a:t>   </a:t>
            </a:r>
            <a:r>
              <a:rPr lang="zh-CN" altLang="en-US" sz="1400">
                <a:solidFill>
                  <a:srgbClr val="FFFFFF"/>
                </a:solidFill>
                <a:sym typeface="+mn-ea"/>
              </a:rPr>
              <a:t>modeid</a:t>
            </a:r>
            <a:r>
              <a:rPr lang="en-US" altLang="zh-CN" sz="1400">
                <a:solidFill>
                  <a:srgbClr val="FFFFFF"/>
                </a:solidFill>
                <a:sym typeface="+mn-ea"/>
              </a:rPr>
              <a:t> =</a:t>
            </a:r>
            <a:r>
              <a:rPr lang="zh-CN" altLang="en-US" sz="1400">
                <a:solidFill>
                  <a:srgbClr val="FFFFFF"/>
                </a:solidFill>
                <a:sym typeface="+mn-ea"/>
              </a:rPr>
              <a:t>Util.getIntValue(requestInfo.getWorkflowid());</a:t>
            </a:r>
            <a:endParaRPr lang="zh-CN" altLang="en-US" sz="1400" spc="200">
              <a:solidFill>
                <a:srgbClr val="FFFFFF"/>
              </a:solidFill>
              <a:uFillTx/>
              <a:latin typeface="汉仪中黑简" panose="02010600000101010101" charset="-122"/>
              <a:ea typeface="汉仪中黑简" panose="02010600000101010101" charset="-122"/>
              <a:cs typeface="汉仪中黑简" panose="02010600000101010101"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5063259" y="2117400"/>
            <a:ext cx="2935250" cy="829746"/>
          </a:xfrm>
          <a:prstGeom prst="rect">
            <a:avLst/>
          </a:prstGeom>
          <a:noFill/>
        </p:spPr>
        <p:txBody>
          <a:bodyPr wrap="square" lIns="95095" tIns="49557" rIns="95095" bIns="49557" rtlCol="0" anchor="b" anchorCtr="0">
            <a:normAutofit fontScale="97500"/>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464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rPr>
              <a:t>第三章节</a:t>
            </a:r>
          </a:p>
        </p:txBody>
      </p:sp>
      <p:cxnSp>
        <p:nvCxnSpPr>
          <p:cNvPr id="42" name="直接连接符 41"/>
          <p:cNvCxnSpPr/>
          <p:nvPr>
            <p:custDataLst>
              <p:tags r:id="rId3"/>
            </p:custDataLst>
          </p:nvPr>
        </p:nvCxnSpPr>
        <p:spPr>
          <a:xfrm>
            <a:off x="4016534" y="2531938"/>
            <a:ext cx="796261" cy="0"/>
          </a:xfrm>
          <a:prstGeom prst="line">
            <a:avLst/>
          </a:prstGeom>
          <a:noFill/>
          <a:ln w="6350" cap="flat" cmpd="sng" algn="ctr">
            <a:solidFill>
              <a:schemeClr val="accent1"/>
            </a:solidFill>
            <a:prstDash val="solid"/>
            <a:miter lim="800000"/>
          </a:ln>
          <a:effectLst/>
        </p:spPr>
      </p:cxnSp>
      <p:cxnSp>
        <p:nvCxnSpPr>
          <p:cNvPr id="43" name="直接连接符 42"/>
          <p:cNvCxnSpPr/>
          <p:nvPr>
            <p:custDataLst>
              <p:tags r:id="rId4"/>
            </p:custDataLst>
          </p:nvPr>
        </p:nvCxnSpPr>
        <p:spPr>
          <a:xfrm>
            <a:off x="8249574" y="2531938"/>
            <a:ext cx="796261" cy="0"/>
          </a:xfrm>
          <a:prstGeom prst="line">
            <a:avLst/>
          </a:prstGeom>
          <a:noFill/>
          <a:ln w="6350" cap="flat" cmpd="sng" algn="ctr">
            <a:solidFill>
              <a:schemeClr val="accent1"/>
            </a:solidFill>
            <a:prstDash val="solid"/>
            <a:miter lim="800000"/>
          </a:ln>
          <a:effectLst/>
        </p:spPr>
      </p:cxnSp>
      <p:sp>
        <p:nvSpPr>
          <p:cNvPr id="2" name="标题 1"/>
          <p:cNvSpPr>
            <a:spLocks noGrp="1"/>
          </p:cNvSpPr>
          <p:nvPr>
            <p:ph type="ctrTitle" idx="13"/>
            <p:custDataLst>
              <p:tags r:id="rId5"/>
            </p:custDataLst>
          </p:nvPr>
        </p:nvSpPr>
        <p:spPr>
          <a:xfrm>
            <a:off x="3533688" y="3472668"/>
            <a:ext cx="5993724" cy="1024625"/>
          </a:xfrm>
        </p:spPr>
        <p:txBody>
          <a:bodyPr wrap="square">
            <a:normAutofit fontScale="90000"/>
          </a:bodyPr>
          <a:lstStyle/>
          <a:p>
            <a: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建模的自定义菜单</a:t>
            </a:r>
            <a:b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br>
            <a: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建模的权限重构</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109220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03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建模的自定义菜单，建模的权限重构</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a:p>
            <a:pPr algn="l"/>
            <a:endParaRPr lang="en-US" altLang="zh-CN" sz="3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圆角矩形 11"/>
          <p:cNvSpPr/>
          <p:nvPr/>
        </p:nvSpPr>
        <p:spPr>
          <a:xfrm>
            <a:off x="733425" y="807720"/>
            <a:ext cx="389128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、如何自定义一个拓展按钮</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956945" y="1456055"/>
            <a:ext cx="6435090" cy="368300"/>
          </a:xfrm>
          <a:prstGeom prst="rect">
            <a:avLst/>
          </a:prstGeom>
          <a:noFill/>
        </p:spPr>
        <p:txBody>
          <a:bodyPr wrap="none" rtlCol="0">
            <a:spAutoFit/>
          </a:bodyPr>
          <a:lstStyle/>
          <a:p>
            <a:r>
              <a:rPr lang="zh-CN" altLang="en-US"/>
              <a:t>建模的模块</a:t>
            </a:r>
            <a:r>
              <a:rPr lang="en-US" altLang="zh-CN"/>
              <a:t> </a:t>
            </a:r>
            <a:r>
              <a:rPr lang="zh-CN" altLang="en-US"/>
              <a:t>》</a:t>
            </a:r>
            <a:r>
              <a:rPr lang="en-US" altLang="zh-CN"/>
              <a:t> </a:t>
            </a:r>
            <a:r>
              <a:rPr lang="zh-CN" altLang="en-US"/>
              <a:t>选择应用</a:t>
            </a:r>
            <a:r>
              <a:rPr lang="en-US" altLang="zh-CN"/>
              <a:t> </a:t>
            </a:r>
            <a:r>
              <a:rPr lang="zh-CN" altLang="en-US"/>
              <a:t>》具体的模块</a:t>
            </a:r>
            <a:r>
              <a:rPr lang="en-US" altLang="zh-CN"/>
              <a:t> </a:t>
            </a:r>
            <a:r>
              <a:rPr lang="zh-CN" altLang="en-US"/>
              <a:t>》选择页面拓展</a:t>
            </a:r>
            <a:r>
              <a:rPr lang="en-US" altLang="zh-CN"/>
              <a:t> </a:t>
            </a:r>
            <a:r>
              <a:rPr lang="zh-CN" altLang="en-US"/>
              <a:t>》</a:t>
            </a:r>
            <a:r>
              <a:rPr lang="en-US" altLang="zh-CN"/>
              <a:t> </a:t>
            </a:r>
            <a:r>
              <a:rPr lang="zh-CN" altLang="en-US"/>
              <a:t>新建</a:t>
            </a:r>
          </a:p>
        </p:txBody>
      </p:sp>
      <p:pic>
        <p:nvPicPr>
          <p:cNvPr id="3" name="图片 2"/>
          <p:cNvPicPr>
            <a:picLocks noChangeAspect="1"/>
          </p:cNvPicPr>
          <p:nvPr/>
        </p:nvPicPr>
        <p:blipFill>
          <a:blip r:embed="rId4"/>
          <a:stretch>
            <a:fillRect/>
          </a:stretch>
        </p:blipFill>
        <p:spPr>
          <a:xfrm>
            <a:off x="668655" y="2247900"/>
            <a:ext cx="9990455" cy="4699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5063259" y="2117400"/>
            <a:ext cx="2935250" cy="829746"/>
          </a:xfrm>
          <a:prstGeom prst="rect">
            <a:avLst/>
          </a:prstGeom>
          <a:noFill/>
        </p:spPr>
        <p:txBody>
          <a:bodyPr wrap="square" lIns="95095" tIns="49557" rIns="95095" bIns="49557" rtlCol="0" anchor="b" anchorCtr="0">
            <a:norm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464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rPr>
              <a:t>第一章节</a:t>
            </a:r>
          </a:p>
        </p:txBody>
      </p:sp>
      <p:cxnSp>
        <p:nvCxnSpPr>
          <p:cNvPr id="42" name="直接连接符 41"/>
          <p:cNvCxnSpPr/>
          <p:nvPr>
            <p:custDataLst>
              <p:tags r:id="rId3"/>
            </p:custDataLst>
          </p:nvPr>
        </p:nvCxnSpPr>
        <p:spPr>
          <a:xfrm>
            <a:off x="4016534" y="2531938"/>
            <a:ext cx="796261" cy="0"/>
          </a:xfrm>
          <a:prstGeom prst="line">
            <a:avLst/>
          </a:prstGeom>
          <a:noFill/>
          <a:ln w="6350" cap="flat" cmpd="sng" algn="ctr">
            <a:solidFill>
              <a:schemeClr val="accent1"/>
            </a:solidFill>
            <a:prstDash val="solid"/>
            <a:miter lim="800000"/>
          </a:ln>
          <a:effectLst/>
        </p:spPr>
      </p:cxnSp>
      <p:cxnSp>
        <p:nvCxnSpPr>
          <p:cNvPr id="43" name="直接连接符 42"/>
          <p:cNvCxnSpPr/>
          <p:nvPr>
            <p:custDataLst>
              <p:tags r:id="rId4"/>
            </p:custDataLst>
          </p:nvPr>
        </p:nvCxnSpPr>
        <p:spPr>
          <a:xfrm>
            <a:off x="8249574" y="2531938"/>
            <a:ext cx="796261" cy="0"/>
          </a:xfrm>
          <a:prstGeom prst="line">
            <a:avLst/>
          </a:prstGeom>
          <a:noFill/>
          <a:ln w="6350" cap="flat" cmpd="sng" algn="ctr">
            <a:solidFill>
              <a:schemeClr val="accent1"/>
            </a:solidFill>
            <a:prstDash val="solid"/>
            <a:miter lim="800000"/>
          </a:ln>
          <a:effectLst/>
        </p:spPr>
      </p:cxnSp>
      <p:sp>
        <p:nvSpPr>
          <p:cNvPr id="2" name="标题 1"/>
          <p:cNvSpPr>
            <a:spLocks noGrp="1"/>
          </p:cNvSpPr>
          <p:nvPr>
            <p:ph type="ctrTitle" idx="13"/>
            <p:custDataLst>
              <p:tags r:id="rId5"/>
            </p:custDataLst>
          </p:nvPr>
        </p:nvSpPr>
        <p:spPr>
          <a:xfrm>
            <a:off x="3533688" y="3481558"/>
            <a:ext cx="5993724" cy="1024625"/>
          </a:xfrm>
        </p:spPr>
        <p:txBody>
          <a:bodyPr wrap="square">
            <a:normAutofit fontScale="90000"/>
          </a:bodyPr>
          <a:lstStyle/>
          <a:p>
            <a:r>
              <a:rPr lang="zh-CN" altLang="en-US" sz="505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方正姚体" panose="02010601030101010101" pitchFamily="2" charset="-122"/>
              </a:rPr>
              <a:t>流程建模表单的校验</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03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建模的自定义菜单，建模的权限重构</a:t>
            </a:r>
            <a:endParaRPr lang="en-US" altLang="zh-CN" sz="3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圆角矩形 11"/>
          <p:cNvSpPr/>
          <p:nvPr/>
        </p:nvSpPr>
        <p:spPr>
          <a:xfrm>
            <a:off x="733425" y="807720"/>
            <a:ext cx="389128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、如何自定义一个拓展按钮</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956945" y="1456055"/>
            <a:ext cx="5356225" cy="368300"/>
          </a:xfrm>
          <a:prstGeom prst="rect">
            <a:avLst/>
          </a:prstGeom>
          <a:noFill/>
        </p:spPr>
        <p:txBody>
          <a:bodyPr wrap="none" rtlCol="0">
            <a:spAutoFit/>
          </a:bodyPr>
          <a:lstStyle/>
          <a:p>
            <a:r>
              <a:rPr lang="zh-CN" altLang="en-US"/>
              <a:t>在新建自定义拓展按钮时候还可以定义按钮的</a:t>
            </a:r>
            <a:r>
              <a:rPr lang="en-US" altLang="zh-CN"/>
              <a:t>js</a:t>
            </a:r>
            <a:r>
              <a:rPr lang="zh-CN" altLang="en-US"/>
              <a:t>事件</a:t>
            </a:r>
          </a:p>
        </p:txBody>
      </p:sp>
      <p:pic>
        <p:nvPicPr>
          <p:cNvPr id="5" name="图片 4"/>
          <p:cNvPicPr>
            <a:picLocks noChangeAspect="1"/>
          </p:cNvPicPr>
          <p:nvPr/>
        </p:nvPicPr>
        <p:blipFill>
          <a:blip r:embed="rId4"/>
          <a:stretch>
            <a:fillRect/>
          </a:stretch>
        </p:blipFill>
        <p:spPr>
          <a:xfrm>
            <a:off x="956945" y="2180590"/>
            <a:ext cx="10267315" cy="48285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109220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03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建模的自定义菜单，建模的权限重构</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a:p>
            <a:pPr algn="l"/>
            <a:endParaRPr lang="en-US" altLang="zh-CN" sz="3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圆角矩形 11"/>
          <p:cNvSpPr/>
          <p:nvPr/>
        </p:nvSpPr>
        <p:spPr>
          <a:xfrm>
            <a:off x="733425" y="805180"/>
            <a:ext cx="343789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、建模自定义按钮实际演示</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7" name="文本框 6"/>
          <p:cNvSpPr txBox="1"/>
          <p:nvPr/>
        </p:nvSpPr>
        <p:spPr>
          <a:xfrm>
            <a:off x="733425" y="1527810"/>
            <a:ext cx="2597785" cy="1198880"/>
          </a:xfrm>
          <a:prstGeom prst="rect">
            <a:avLst/>
          </a:prstGeom>
          <a:noFill/>
        </p:spPr>
        <p:txBody>
          <a:bodyPr wrap="none" rtlCol="0">
            <a:spAutoFit/>
          </a:bodyPr>
          <a:lstStyle/>
          <a:p>
            <a:pPr algn="l"/>
            <a:r>
              <a:rPr lang="zh-CN" altLang="en-US"/>
              <a:t>javascript:dosave();</a:t>
            </a:r>
          </a:p>
          <a:p>
            <a:pPr algn="l"/>
            <a:r>
              <a:rPr lang="zh-CN" altLang="en-US"/>
              <a:t>function dosave(){</a:t>
            </a:r>
          </a:p>
          <a:p>
            <a:pPr algn="l"/>
            <a:r>
              <a:rPr lang="zh-CN" altLang="en-US"/>
              <a:t>alert("执行自定义逻辑");</a:t>
            </a:r>
          </a:p>
          <a:p>
            <a:pPr algn="l"/>
            <a:r>
              <a:rPr lang="zh-CN" altLang="en-US"/>
              <a:t>}</a:t>
            </a:r>
          </a:p>
        </p:txBody>
      </p:sp>
      <p:pic>
        <p:nvPicPr>
          <p:cNvPr id="23" name="图片 22"/>
          <p:cNvPicPr>
            <a:picLocks noChangeAspect="1"/>
          </p:cNvPicPr>
          <p:nvPr/>
        </p:nvPicPr>
        <p:blipFill>
          <a:blip r:embed="rId4"/>
          <a:stretch>
            <a:fillRect/>
          </a:stretch>
        </p:blipFill>
        <p:spPr>
          <a:xfrm>
            <a:off x="361315" y="3183890"/>
            <a:ext cx="12136120" cy="32365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1" name="矩形 2"/>
          <p:cNvSpPr/>
          <p:nvPr/>
        </p:nvSpPr>
        <p:spPr>
          <a:xfrm>
            <a:off x="5994568" y="3817487"/>
            <a:ext cx="1686560" cy="54610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FontTx/>
              <a:buNone/>
            </a:pPr>
            <a:r>
              <a:rPr lang="zh-CN" altLang="en-US" sz="2955" b="1" dirty="0">
                <a:solidFill>
                  <a:schemeClr val="bg1"/>
                </a:solidFill>
                <a:latin typeface="微软雅黑" panose="020B0503020204020204" pitchFamily="34" charset="-122"/>
                <a:ea typeface="微软雅黑" panose="020B0503020204020204" pitchFamily="34" charset="-122"/>
              </a:rPr>
              <a:t>四不伤害</a:t>
            </a:r>
          </a:p>
        </p:txBody>
      </p:sp>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7"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03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建模的自定义菜单，建模的权限重构</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12" name="圆角矩形 11"/>
          <p:cNvSpPr/>
          <p:nvPr/>
        </p:nvSpPr>
        <p:spPr>
          <a:xfrm>
            <a:off x="733425" y="805180"/>
            <a:ext cx="480441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lang="zh-CN" altLang="en-US" sz="1900">
                <a:sym typeface="+mn-ea"/>
              </a:rPr>
              <a:t>表单建模新增数据重构权限说明</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733425" y="1672590"/>
            <a:ext cx="11741785" cy="4276725"/>
          </a:xfrm>
          <a:prstGeom prst="rect">
            <a:avLst/>
          </a:prstGeom>
          <a:noFill/>
        </p:spPr>
        <p:txBody>
          <a:bodyPr wrap="square" rtlCol="0">
            <a:spAutoFit/>
          </a:bodyPr>
          <a:lstStyle/>
          <a:p>
            <a:pPr algn="l"/>
            <a:r>
              <a:rPr lang="zh-CN" altLang="en-US" sz="2000" b="1">
                <a:sym typeface="+mn-ea"/>
              </a:rPr>
              <a:t>第一种情况：新建的数据重构权限（调用java代码）</a:t>
            </a:r>
          </a:p>
          <a:p>
            <a:pPr algn="l"/>
            <a:r>
              <a:rPr lang="zh-CN" altLang="en-US" sz="1800">
                <a:sym typeface="+mn-ea"/>
              </a:rPr>
              <a:t>应用场景：向表单建模uf表单里面insert数据后，确没有权限查看刚刚插入的数据，可使用下面的方法生成对应的数据权限</a:t>
            </a:r>
          </a:p>
          <a:p>
            <a:pPr algn="l"/>
            <a:r>
              <a:rPr lang="zh-CN" altLang="en-US" sz="1800">
                <a:sym typeface="+mn-ea"/>
              </a:rPr>
              <a:t>第一步：往建模模块对应的表单里面插入数据</a:t>
            </a:r>
          </a:p>
          <a:p>
            <a:pPr algn="l"/>
            <a:r>
              <a:rPr lang="zh-CN" altLang="en-US" sz="1800">
                <a:sym typeface="+mn-ea"/>
              </a:rPr>
              <a:t>需注意：建模表单里面都有5个字段： formmodeid,modedatacreater,modedatacreatertype,modedatacreatedate,modedatacreatetime，</a:t>
            </a:r>
          </a:p>
          <a:p>
            <a:pPr algn="l"/>
            <a:r>
              <a:rPr lang="zh-CN" altLang="en-US" sz="1800">
                <a:sym typeface="+mn-ea"/>
              </a:rPr>
              <a:t>这5个字段分别表示模块id、模块创建人id、创建人类型(插入默认值0即可)，模块的创建日期，模块的创建时间，</a:t>
            </a:r>
          </a:p>
          <a:p>
            <a:pPr algn="l"/>
            <a:r>
              <a:rPr lang="zh-CN" altLang="en-US" sz="1800">
                <a:sym typeface="+mn-ea"/>
              </a:rPr>
              <a:t>这5个字段都需要插入值，这5个字段可以和模块的表单字段的值一起插入到数据库</a:t>
            </a:r>
          </a:p>
          <a:p>
            <a:pPr algn="l"/>
            <a:r>
              <a:rPr lang="zh-CN" altLang="en-US" sz="1800">
                <a:sym typeface="+mn-ea"/>
              </a:rPr>
              <a:t> </a:t>
            </a:r>
          </a:p>
          <a:p>
            <a:pPr algn="l"/>
            <a:r>
              <a:rPr lang="zh-CN" altLang="en-US" sz="1800">
                <a:sym typeface="+mn-ea"/>
              </a:rPr>
              <a:t>第二步：调用生成模块权限的方法：</a:t>
            </a:r>
          </a:p>
          <a:p>
            <a:pPr algn="l"/>
            <a:r>
              <a:rPr lang="zh-CN" altLang="en-US" sz="1800">
                <a:sym typeface="+mn-ea"/>
              </a:rPr>
              <a:t>ModeRightInfo ModeRightInfo = new ModeRightInfo();</a:t>
            </a:r>
          </a:p>
          <a:p>
            <a:pPr algn="l"/>
            <a:r>
              <a:rPr lang="zh-CN" altLang="en-US" sz="1800">
                <a:sym typeface="+mn-ea"/>
              </a:rPr>
              <a:t>ModeRightInfo.setNewRight(true);</a:t>
            </a:r>
          </a:p>
          <a:p>
            <a:pPr algn="l"/>
            <a:r>
              <a:rPr lang="zh-CN" altLang="en-US" sz="1800">
                <a:sym typeface="+mn-ea"/>
              </a:rPr>
              <a:t>ModeRightInfo.editModeDataShare(createrid,formmodeid,billid);//新建的时候添加共享</a:t>
            </a:r>
          </a:p>
          <a:p>
            <a:pPr algn="l"/>
            <a:r>
              <a:rPr lang="zh-CN" altLang="en-US" sz="1800">
                <a:sym typeface="+mn-ea"/>
              </a:rPr>
              <a:t>说明：editModeDataShare方法共需要3个参数，都是int类型，第一个参数：创建人id，第二个参数：模块id，</a:t>
            </a:r>
          </a:p>
          <a:p>
            <a:pPr algn="l"/>
            <a:r>
              <a:rPr lang="zh-CN" altLang="en-US" sz="1800">
                <a:sym typeface="+mn-ea"/>
              </a:rPr>
              <a:t>第三个参数：一条具体数据的id；ModeRightInfo 对应的类是：weaver.formmode.setup.ModeRightInfo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1" name="矩形 2"/>
          <p:cNvSpPr/>
          <p:nvPr/>
        </p:nvSpPr>
        <p:spPr>
          <a:xfrm>
            <a:off x="5994568" y="3817487"/>
            <a:ext cx="1686560" cy="54610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FontTx/>
              <a:buNone/>
            </a:pPr>
            <a:r>
              <a:rPr lang="zh-CN" altLang="en-US" sz="2955" b="1" dirty="0">
                <a:solidFill>
                  <a:schemeClr val="bg1"/>
                </a:solidFill>
                <a:latin typeface="微软雅黑" panose="020B0503020204020204" pitchFamily="34" charset="-122"/>
                <a:ea typeface="微软雅黑" panose="020B0503020204020204" pitchFamily="34" charset="-122"/>
              </a:rPr>
              <a:t>四不伤害</a:t>
            </a:r>
          </a:p>
        </p:txBody>
      </p:sp>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7"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03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建模的自定义菜单，建模的权限重构</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12" name="圆角矩形 11"/>
          <p:cNvSpPr/>
          <p:nvPr/>
        </p:nvSpPr>
        <p:spPr>
          <a:xfrm>
            <a:off x="733425" y="805180"/>
            <a:ext cx="480441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2</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lang="zh-CN" altLang="en-US" sz="1900">
                <a:sym typeface="+mn-ea"/>
              </a:rPr>
              <a:t>表单建模历史数据重构权限说明</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733425" y="1672590"/>
            <a:ext cx="11741785" cy="3723005"/>
          </a:xfrm>
          <a:prstGeom prst="rect">
            <a:avLst/>
          </a:prstGeom>
          <a:noFill/>
        </p:spPr>
        <p:txBody>
          <a:bodyPr wrap="square" rtlCol="0">
            <a:spAutoFit/>
          </a:bodyPr>
          <a:lstStyle/>
          <a:p>
            <a:pPr algn="l">
              <a:buClrTx/>
              <a:buSzTx/>
              <a:buFontTx/>
            </a:pPr>
            <a:r>
              <a:rPr lang="zh-CN" altLang="en-US" sz="2000" b="1">
                <a:sym typeface="+mn-ea"/>
              </a:rPr>
              <a:t>第二种情况：数据为历史数据重构权限（调用java代码）</a:t>
            </a:r>
          </a:p>
          <a:p>
            <a:pPr algn="l"/>
            <a:r>
              <a:rPr lang="zh-CN" altLang="en-US" sz="1800">
                <a:sym typeface="+mn-ea"/>
              </a:rPr>
              <a:t>应用场景：使用接口等方式，update表单建模uf表里面的数据后，想重新生成数据权限，比如更新了表单里面的共享人字段，表单建模的权限是根据共享人字段设置的，更新共享人字段后，权限却没有更新过来，可使用下面的方法，重新生成权限</a:t>
            </a:r>
          </a:p>
          <a:p>
            <a:pPr algn="l"/>
            <a:r>
              <a:rPr lang="zh-CN" altLang="en-US" sz="1800">
                <a:sym typeface="+mn-ea"/>
              </a:rPr>
              <a:t> </a:t>
            </a:r>
          </a:p>
          <a:p>
            <a:pPr algn="l"/>
            <a:r>
              <a:rPr lang="zh-CN" altLang="en-US" sz="1800">
                <a:sym typeface="+mn-ea"/>
              </a:rPr>
              <a:t>E7调用下面代码：</a:t>
            </a:r>
          </a:p>
          <a:p>
            <a:pPr algn="l"/>
            <a:r>
              <a:rPr lang="zh-CN" altLang="en-US" sz="1800">
                <a:sym typeface="+mn-ea"/>
              </a:rPr>
              <a:t>ModeRightInfo ModeRightInfo = new ModeRightInfo();</a:t>
            </a:r>
          </a:p>
          <a:p>
            <a:pPr algn="l"/>
            <a:r>
              <a:rPr lang="zh-CN" altLang="en-US" sz="1800">
                <a:sym typeface="+mn-ea"/>
              </a:rPr>
              <a:t>ModeRightInfo.editModeDataShare(createrid,formmodeid,billid);</a:t>
            </a:r>
          </a:p>
          <a:p>
            <a:pPr algn="l"/>
            <a:r>
              <a:rPr lang="zh-CN" altLang="en-US" sz="1800">
                <a:sym typeface="+mn-ea"/>
              </a:rPr>
              <a:t>E8调用下面代码(也可调用上面的代码)：</a:t>
            </a:r>
          </a:p>
          <a:p>
            <a:pPr algn="l"/>
            <a:r>
              <a:rPr lang="zh-CN" altLang="en-US" sz="1800">
                <a:sym typeface="+mn-ea"/>
              </a:rPr>
              <a:t>ModeRightInfo ModeRightInfo = new ModeRightInfo();</a:t>
            </a:r>
          </a:p>
          <a:p>
            <a:pPr algn="l"/>
            <a:r>
              <a:rPr lang="zh-CN" altLang="en-US" sz="1800">
                <a:sym typeface="+mn-ea"/>
              </a:rPr>
              <a:t>ModeRightInfo.rebuildModeDataShareByEdit(createrid,formmodeid,billid);//编辑时重新生成默认共享</a:t>
            </a:r>
          </a:p>
          <a:p>
            <a:pPr algn="l"/>
            <a:r>
              <a:rPr lang="zh-CN" altLang="en-US" sz="1800">
                <a:sym typeface="+mn-ea"/>
              </a:rPr>
              <a:t>说明：共需要3个参数，都是int类型，第一个参数：创建人id，第二个参数：模块id，第三个参数：一条具体数据的id；ModeRightInfo 对应的类是：weaver.formmode.setup.ModeRightInfo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1" name="矩形 2"/>
          <p:cNvSpPr/>
          <p:nvPr/>
        </p:nvSpPr>
        <p:spPr>
          <a:xfrm>
            <a:off x="5994568" y="3817487"/>
            <a:ext cx="1686560" cy="54610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FontTx/>
              <a:buNone/>
            </a:pPr>
            <a:r>
              <a:rPr lang="zh-CN" altLang="en-US" sz="2955" b="1" dirty="0">
                <a:solidFill>
                  <a:schemeClr val="bg1"/>
                </a:solidFill>
                <a:latin typeface="微软雅黑" panose="020B0503020204020204" pitchFamily="34" charset="-122"/>
                <a:ea typeface="微软雅黑" panose="020B0503020204020204" pitchFamily="34" charset="-122"/>
              </a:rPr>
              <a:t>四不伤害</a:t>
            </a:r>
          </a:p>
        </p:txBody>
      </p:sp>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7"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03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建模的自定义菜单，建模的权限重构</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12" name="圆角矩形 11"/>
          <p:cNvSpPr/>
          <p:nvPr/>
        </p:nvSpPr>
        <p:spPr>
          <a:xfrm>
            <a:off x="733425" y="805180"/>
            <a:ext cx="205232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3</a:t>
            </a:r>
            <a:r>
              <a:rPr kumimoji="0" lang="zh-CN" altLang="en-US" sz="1900" b="1" i="0" u="none" strike="noStrike" kern="1200" cap="none" spc="0" normalizeH="0" baseline="0" noProof="0">
                <a:ln>
                  <a:noFill/>
                </a:ln>
                <a:solidFill>
                  <a:schemeClr val="lt1"/>
                </a:solidFill>
                <a:effectLst/>
                <a:uLnTx/>
                <a:uFillTx/>
                <a:latin typeface="+mn-lt"/>
                <a:ea typeface="+mn-ea"/>
                <a:cs typeface="+mn-cs"/>
              </a:rPr>
              <a:t>、简单案例</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733425" y="1456055"/>
            <a:ext cx="8454390" cy="5692775"/>
          </a:xfrm>
          <a:prstGeom prst="rect">
            <a:avLst/>
          </a:prstGeom>
          <a:noFill/>
        </p:spPr>
        <p:txBody>
          <a:bodyPr wrap="square" rtlCol="0">
            <a:spAutoFit/>
          </a:bodyPr>
          <a:lstStyle/>
          <a:p>
            <a:pPr algn="l"/>
            <a:r>
              <a:rPr lang="zh-CN" altLang="en-US" sz="1400">
                <a:sym typeface="+mn-ea"/>
              </a:rPr>
              <a:t>&lt;%@ page import="com.alibaba.fastjson.JSONObject" %&gt;</a:t>
            </a:r>
          </a:p>
          <a:p>
            <a:pPr algn="l"/>
            <a:r>
              <a:rPr lang="zh-CN" altLang="en-US" sz="1400">
                <a:sym typeface="+mn-ea"/>
              </a:rPr>
              <a:t>&lt;%@ page import="weaver.formmode.setup.ModeRightInfo" %&gt;</a:t>
            </a:r>
          </a:p>
          <a:p>
            <a:pPr algn="l"/>
            <a:r>
              <a:rPr lang="zh-CN" altLang="en-US" sz="1400">
                <a:sym typeface="+mn-ea"/>
              </a:rPr>
              <a:t>&lt;%@ page import="weaver.conn.RecordSet" %&gt;</a:t>
            </a:r>
          </a:p>
          <a:p>
            <a:pPr algn="l"/>
            <a:r>
              <a:rPr lang="zh-CN" altLang="en-US" sz="1400">
                <a:sym typeface="+mn-ea"/>
              </a:rPr>
              <a:t>&lt;%@ page language="java" contentType="text/html; charset=UTF-8" %&gt;</a:t>
            </a:r>
          </a:p>
          <a:p>
            <a:pPr algn="l"/>
            <a:r>
              <a:rPr lang="zh-CN" altLang="en-US" sz="1400">
                <a:sym typeface="+mn-ea"/>
              </a:rPr>
              <a:t>&lt;%</a:t>
            </a:r>
          </a:p>
          <a:p>
            <a:pPr algn="l"/>
            <a:r>
              <a:rPr lang="zh-CN" altLang="en-US" sz="1400">
                <a:sym typeface="+mn-ea"/>
              </a:rPr>
              <a:t>    JSONObject obj = new JSONObject();</a:t>
            </a:r>
          </a:p>
          <a:p>
            <a:pPr algn="l"/>
            <a:r>
              <a:rPr lang="zh-CN" altLang="en-US" sz="1400">
                <a:sym typeface="+mn-ea"/>
              </a:rPr>
              <a:t>    RecordSet recordSet = new RecordSet();</a:t>
            </a:r>
          </a:p>
          <a:p>
            <a:pPr algn="l"/>
            <a:endParaRPr lang="zh-CN" altLang="en-US" sz="1400">
              <a:sym typeface="+mn-ea"/>
            </a:endParaRPr>
          </a:p>
          <a:p>
            <a:pPr algn="l"/>
            <a:r>
              <a:rPr lang="zh-CN" altLang="en-US" sz="1400">
                <a:sym typeface="+mn-ea"/>
              </a:rPr>
              <a:t>    String sql = "insert into uf_lxmode (resourceId,fromDate,fromTime,formmodeid,modedatacreater," +</a:t>
            </a:r>
          </a:p>
          <a:p>
            <a:pPr algn="l"/>
            <a:r>
              <a:rPr lang="zh-CN" altLang="en-US" sz="1400">
                <a:sym typeface="+mn-ea"/>
              </a:rPr>
              <a:t>            "modedatacreatertype,modedatacreatedate,modedatacreatetime) values " +</a:t>
            </a:r>
          </a:p>
          <a:p>
            <a:pPr algn="l"/>
            <a:r>
              <a:rPr lang="zh-CN" altLang="en-US" sz="1400">
                <a:sym typeface="+mn-ea"/>
              </a:rPr>
              <a:t>            " ('21','2021-07-06','21:51','17','1','0','2021-07-06','21:51:00') ";</a:t>
            </a:r>
          </a:p>
          <a:p>
            <a:pPr algn="l"/>
            <a:r>
              <a:rPr lang="zh-CN" altLang="en-US" sz="1400">
                <a:sym typeface="+mn-ea"/>
              </a:rPr>
              <a:t>    boolean b = recordSet.executeUpdate(sql);</a:t>
            </a:r>
          </a:p>
          <a:p>
            <a:pPr algn="l"/>
            <a:r>
              <a:rPr lang="zh-CN" altLang="en-US" sz="1400">
                <a:sym typeface="+mn-ea"/>
              </a:rPr>
              <a:t>    if(b){</a:t>
            </a:r>
          </a:p>
          <a:p>
            <a:pPr algn="l"/>
            <a:r>
              <a:rPr lang="zh-CN" altLang="en-US" sz="1400">
                <a:sym typeface="+mn-ea"/>
              </a:rPr>
              <a:t>        // 建模权限重构</a:t>
            </a:r>
          </a:p>
          <a:p>
            <a:pPr algn="l"/>
            <a:r>
              <a:rPr lang="zh-CN" altLang="en-US" sz="1400">
                <a:sym typeface="+mn-ea"/>
              </a:rPr>
              <a:t>        ModeRightInfo ModeRightInfo = new ModeRightInfo();</a:t>
            </a:r>
          </a:p>
          <a:p>
            <a:pPr algn="l"/>
            <a:r>
              <a:rPr lang="zh-CN" altLang="en-US" sz="1400">
                <a:sym typeface="+mn-ea"/>
              </a:rPr>
              <a:t>        ModeRightInfo.setNewRight(true);</a:t>
            </a:r>
          </a:p>
          <a:p>
            <a:pPr algn="l"/>
            <a:r>
              <a:rPr lang="zh-CN" altLang="en-US" sz="1400">
                <a:sym typeface="+mn-ea"/>
              </a:rPr>
              <a:t>        if(recordSet.executeQuery("select max(id) as maxid from uf_lxmode")&amp;&amp;recordSet.next()){</a:t>
            </a:r>
          </a:p>
          <a:p>
            <a:pPr algn="l"/>
            <a:r>
              <a:rPr lang="zh-CN" altLang="en-US" sz="1400">
                <a:sym typeface="+mn-ea"/>
              </a:rPr>
              <a:t>            int billId = recordSet.getInt("maxid");</a:t>
            </a:r>
          </a:p>
          <a:p>
            <a:pPr algn="l"/>
            <a:r>
              <a:rPr lang="zh-CN" altLang="en-US" sz="1400">
                <a:sym typeface="+mn-ea"/>
              </a:rPr>
              <a:t>            ModeRightInfo.editModeDataShare(17,1,billId);//新建的时候添加共享</a:t>
            </a:r>
          </a:p>
          <a:p>
            <a:pPr algn="l"/>
            <a:r>
              <a:rPr lang="zh-CN" altLang="en-US" sz="1400">
                <a:sym typeface="+mn-ea"/>
              </a:rPr>
              <a:t>        }</a:t>
            </a:r>
          </a:p>
          <a:p>
            <a:pPr algn="l"/>
            <a:r>
              <a:rPr lang="zh-CN" altLang="en-US" sz="1400">
                <a:sym typeface="+mn-ea"/>
              </a:rPr>
              <a:t>        obj.put("result","success");</a:t>
            </a:r>
          </a:p>
          <a:p>
            <a:pPr algn="l"/>
            <a:r>
              <a:rPr lang="zh-CN" altLang="en-US" sz="1400">
                <a:sym typeface="+mn-ea"/>
              </a:rPr>
              <a:t>    }else{</a:t>
            </a:r>
          </a:p>
          <a:p>
            <a:pPr algn="l"/>
            <a:r>
              <a:rPr lang="zh-CN" altLang="en-US" sz="1400">
                <a:sym typeface="+mn-ea"/>
              </a:rPr>
              <a:t>        obj.put("result","false");</a:t>
            </a:r>
          </a:p>
          <a:p>
            <a:pPr algn="l"/>
            <a:r>
              <a:rPr lang="zh-CN" altLang="en-US" sz="1400">
                <a:sym typeface="+mn-ea"/>
              </a:rPr>
              <a:t>    }</a:t>
            </a:r>
          </a:p>
          <a:p>
            <a:pPr algn="l"/>
            <a:r>
              <a:rPr lang="zh-CN" altLang="en-US" sz="1400">
                <a:sym typeface="+mn-ea"/>
              </a:rPr>
              <a:t>%&gt;</a:t>
            </a:r>
          </a:p>
          <a:p>
            <a:pPr algn="l"/>
            <a:r>
              <a:rPr lang="zh-CN" altLang="en-US" sz="1400">
                <a:sym typeface="+mn-ea"/>
              </a:rPr>
              <a:t>&lt;%=obj.toString()%&gt;</a:t>
            </a:r>
          </a:p>
        </p:txBody>
      </p:sp>
      <p:pic>
        <p:nvPicPr>
          <p:cNvPr id="2" name="图片 1"/>
          <p:cNvPicPr>
            <a:picLocks noChangeAspect="1"/>
          </p:cNvPicPr>
          <p:nvPr/>
        </p:nvPicPr>
        <p:blipFill>
          <a:blip r:embed="rId4"/>
          <a:stretch>
            <a:fillRect/>
          </a:stretch>
        </p:blipFill>
        <p:spPr>
          <a:xfrm>
            <a:off x="3116580" y="6136640"/>
            <a:ext cx="9387205" cy="876300"/>
          </a:xfrm>
          <a:prstGeom prst="rect">
            <a:avLst/>
          </a:prstGeom>
        </p:spPr>
      </p:pic>
      <p:grpSp>
        <p:nvGrpSpPr>
          <p:cNvPr id="5" name="组合 4" descr="7b0a202020202274657874626f78223a20227b5c2263617465676f72795f69645c223a31303239322c5c2269645c223a32303334323131317d220a7d0a"/>
          <p:cNvGrpSpPr/>
          <p:nvPr/>
        </p:nvGrpSpPr>
        <p:grpSpPr>
          <a:xfrm>
            <a:off x="8755380" y="4607560"/>
            <a:ext cx="3221144" cy="1341120"/>
            <a:chOff x="5803" y="3660"/>
            <a:chExt cx="7595" cy="3480"/>
          </a:xfrm>
        </p:grpSpPr>
        <p:grpSp>
          <p:nvGrpSpPr>
            <p:cNvPr id="24" name="图形 22"/>
            <p:cNvGrpSpPr/>
            <p:nvPr/>
          </p:nvGrpSpPr>
          <p:grpSpPr>
            <a:xfrm>
              <a:off x="5803" y="3660"/>
              <a:ext cx="7595" cy="3480"/>
              <a:chOff x="3684718" y="2324100"/>
              <a:chExt cx="4822564" cy="2209800"/>
            </a:xfrm>
          </p:grpSpPr>
          <p:sp>
            <p:nvSpPr>
              <p:cNvPr id="25" name="任意多边形: 形状 24"/>
              <p:cNvSpPr/>
              <p:nvPr/>
            </p:nvSpPr>
            <p:spPr>
              <a:xfrm>
                <a:off x="3684718" y="2424190"/>
                <a:ext cx="4744571" cy="1986220"/>
              </a:xfrm>
              <a:custGeom>
                <a:avLst/>
                <a:gdLst>
                  <a:gd name="connsiteX0" fmla="*/ 3881449 w 4744571"/>
                  <a:gd name="connsiteY0" fmla="*/ 0 h 1986220"/>
                  <a:gd name="connsiteX1" fmla="*/ 863122 w 4744571"/>
                  <a:gd name="connsiteY1" fmla="*/ 0 h 1986220"/>
                  <a:gd name="connsiteX2" fmla="*/ 0 w 4744571"/>
                  <a:gd name="connsiteY2" fmla="*/ 863122 h 1986220"/>
                  <a:gd name="connsiteX3" fmla="*/ 0 w 4744571"/>
                  <a:gd name="connsiteY3" fmla="*/ 863122 h 1986220"/>
                  <a:gd name="connsiteX4" fmla="*/ 36397 w 4744571"/>
                  <a:gd name="connsiteY4" fmla="*/ 1108800 h 1986220"/>
                  <a:gd name="connsiteX5" fmla="*/ 863122 w 4744571"/>
                  <a:gd name="connsiteY5" fmla="*/ 1726244 h 1986220"/>
                  <a:gd name="connsiteX6" fmla="*/ 3249706 w 4744571"/>
                  <a:gd name="connsiteY6" fmla="*/ 1726244 h 1986220"/>
                  <a:gd name="connsiteX7" fmla="*/ 2805147 w 4744571"/>
                  <a:gd name="connsiteY7" fmla="*/ 1986220 h 1986220"/>
                  <a:gd name="connsiteX8" fmla="*/ 4744571 w 4744571"/>
                  <a:gd name="connsiteY8" fmla="*/ 863122 h 1986220"/>
                  <a:gd name="connsiteX9" fmla="*/ 4744571 w 4744571"/>
                  <a:gd name="connsiteY9" fmla="*/ 863122 h 1986220"/>
                  <a:gd name="connsiteX10" fmla="*/ 3881449 w 4744571"/>
                  <a:gd name="connsiteY10" fmla="*/ 0 h 19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44571" h="1986220">
                    <a:moveTo>
                      <a:pt x="3881449" y="0"/>
                    </a:moveTo>
                    <a:lnTo>
                      <a:pt x="863122" y="0"/>
                    </a:lnTo>
                    <a:cubicBezTo>
                      <a:pt x="386065" y="0"/>
                      <a:pt x="0" y="386065"/>
                      <a:pt x="0" y="863122"/>
                    </a:cubicBezTo>
                    <a:lnTo>
                      <a:pt x="0" y="863122"/>
                    </a:lnTo>
                    <a:cubicBezTo>
                      <a:pt x="0" y="947614"/>
                      <a:pt x="12999" y="1030807"/>
                      <a:pt x="36397" y="1108800"/>
                    </a:cubicBezTo>
                    <a:cubicBezTo>
                      <a:pt x="142987" y="1464967"/>
                      <a:pt x="473157" y="1726244"/>
                      <a:pt x="863122" y="1726244"/>
                    </a:cubicBezTo>
                    <a:lnTo>
                      <a:pt x="3249706" y="1726244"/>
                    </a:lnTo>
                    <a:cubicBezTo>
                      <a:pt x="3122318" y="1843233"/>
                      <a:pt x="2805147" y="1986220"/>
                      <a:pt x="2805147" y="1986220"/>
                    </a:cubicBezTo>
                    <a:cubicBezTo>
                      <a:pt x="2805147" y="1986220"/>
                      <a:pt x="4688677" y="1910827"/>
                      <a:pt x="4744571" y="863122"/>
                    </a:cubicBezTo>
                    <a:lnTo>
                      <a:pt x="4744571" y="863122"/>
                    </a:lnTo>
                    <a:cubicBezTo>
                      <a:pt x="4744571" y="386065"/>
                      <a:pt x="4358506" y="0"/>
                      <a:pt x="3881449" y="0"/>
                    </a:cubicBezTo>
                    <a:close/>
                  </a:path>
                </a:pathLst>
              </a:custGeom>
              <a:solidFill>
                <a:srgbClr val="E9E9EB"/>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6" name="图形 22"/>
              <p:cNvGrpSpPr/>
              <p:nvPr/>
            </p:nvGrpSpPr>
            <p:grpSpPr>
              <a:xfrm>
                <a:off x="3764010" y="2324100"/>
                <a:ext cx="4744571" cy="2114908"/>
                <a:chOff x="3764010" y="2324100"/>
                <a:chExt cx="4744571" cy="2114908"/>
              </a:xfrm>
            </p:grpSpPr>
            <p:sp>
              <p:nvSpPr>
                <p:cNvPr id="27" name="任意多边形: 形状 26"/>
                <p:cNvSpPr/>
                <p:nvPr/>
              </p:nvSpPr>
              <p:spPr>
                <a:xfrm>
                  <a:off x="3764010" y="2324100"/>
                  <a:ext cx="4744571" cy="1962822"/>
                </a:xfrm>
                <a:custGeom>
                  <a:avLst/>
                  <a:gdLst>
                    <a:gd name="connsiteX0" fmla="*/ 4744571 w 4744571"/>
                    <a:gd name="connsiteY0" fmla="*/ 863122 h 1962822"/>
                    <a:gd name="connsiteX1" fmla="*/ 3881449 w 4744571"/>
                    <a:gd name="connsiteY1" fmla="*/ 0 h 1962822"/>
                    <a:gd name="connsiteX2" fmla="*/ 863122 w 4744571"/>
                    <a:gd name="connsiteY2" fmla="*/ 0 h 1962822"/>
                    <a:gd name="connsiteX3" fmla="*/ 0 w 4744571"/>
                    <a:gd name="connsiteY3" fmla="*/ 863122 h 1962822"/>
                    <a:gd name="connsiteX4" fmla="*/ 0 w 4744571"/>
                    <a:gd name="connsiteY4" fmla="*/ 863122 h 1962822"/>
                    <a:gd name="connsiteX5" fmla="*/ 36397 w 4744571"/>
                    <a:gd name="connsiteY5" fmla="*/ 1108800 h 1962822"/>
                    <a:gd name="connsiteX6" fmla="*/ 829325 w 4744571"/>
                    <a:gd name="connsiteY6" fmla="*/ 1523462 h 1962822"/>
                    <a:gd name="connsiteX7" fmla="*/ 3540880 w 4744571"/>
                    <a:gd name="connsiteY7" fmla="*/ 1524762 h 1962822"/>
                    <a:gd name="connsiteX8" fmla="*/ 3759260 w 4744571"/>
                    <a:gd name="connsiteY8" fmla="*/ 1635252 h 1962822"/>
                    <a:gd name="connsiteX9" fmla="*/ 3369295 w 4744571"/>
                    <a:gd name="connsiteY9" fmla="*/ 1962822 h 1962822"/>
                    <a:gd name="connsiteX10" fmla="*/ 4595085 w 4744571"/>
                    <a:gd name="connsiteY10" fmla="*/ 1355777 h 1962822"/>
                    <a:gd name="connsiteX11" fmla="*/ 4744571 w 4744571"/>
                    <a:gd name="connsiteY11" fmla="*/ 863122 h 1962822"/>
                    <a:gd name="connsiteX12" fmla="*/ 4744571 w 4744571"/>
                    <a:gd name="connsiteY12" fmla="*/ 863122 h 196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4571" h="1962822">
                      <a:moveTo>
                        <a:pt x="4744571" y="863122"/>
                      </a:moveTo>
                      <a:cubicBezTo>
                        <a:pt x="4744571" y="386065"/>
                        <a:pt x="4358506" y="0"/>
                        <a:pt x="3881449" y="0"/>
                      </a:cubicBezTo>
                      <a:lnTo>
                        <a:pt x="863122" y="0"/>
                      </a:lnTo>
                      <a:cubicBezTo>
                        <a:pt x="386065" y="0"/>
                        <a:pt x="0" y="386065"/>
                        <a:pt x="0" y="863122"/>
                      </a:cubicBezTo>
                      <a:lnTo>
                        <a:pt x="0" y="863122"/>
                      </a:lnTo>
                      <a:cubicBezTo>
                        <a:pt x="0" y="948914"/>
                        <a:pt x="12999" y="1030807"/>
                        <a:pt x="36397" y="1108800"/>
                      </a:cubicBezTo>
                      <a:cubicBezTo>
                        <a:pt x="126089" y="1269985"/>
                        <a:pt x="344469" y="1519563"/>
                        <a:pt x="829325" y="1523462"/>
                      </a:cubicBezTo>
                      <a:cubicBezTo>
                        <a:pt x="1531262" y="1528662"/>
                        <a:pt x="3540880" y="1524762"/>
                        <a:pt x="3540880" y="1524762"/>
                      </a:cubicBezTo>
                      <a:cubicBezTo>
                        <a:pt x="3540880" y="1524762"/>
                        <a:pt x="3733262" y="1510463"/>
                        <a:pt x="3759260" y="1635252"/>
                      </a:cubicBezTo>
                      <a:cubicBezTo>
                        <a:pt x="3777459" y="1721044"/>
                        <a:pt x="3669568" y="1847133"/>
                        <a:pt x="3369295" y="1962822"/>
                      </a:cubicBezTo>
                      <a:cubicBezTo>
                        <a:pt x="3769659" y="1836734"/>
                        <a:pt x="4296112" y="1630053"/>
                        <a:pt x="4595085" y="1355777"/>
                      </a:cubicBezTo>
                      <a:cubicBezTo>
                        <a:pt x="4686077" y="1219290"/>
                        <a:pt x="4741971" y="1056804"/>
                        <a:pt x="4744571" y="863122"/>
                      </a:cubicBezTo>
                      <a:lnTo>
                        <a:pt x="4744571" y="863122"/>
                      </a:lnTo>
                      <a:close/>
                    </a:path>
                  </a:pathLst>
                </a:custGeom>
                <a:solidFill>
                  <a:srgbClr val="FFFFFF"/>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形状 27"/>
                <p:cNvSpPr/>
                <p:nvPr/>
              </p:nvSpPr>
              <p:spPr>
                <a:xfrm>
                  <a:off x="6595154" y="4289522"/>
                  <a:ext cx="538151" cy="146886"/>
                </a:xfrm>
                <a:custGeom>
                  <a:avLst/>
                  <a:gdLst>
                    <a:gd name="connsiteX0" fmla="*/ 0 w 538151"/>
                    <a:gd name="connsiteY0" fmla="*/ 146887 h 146886"/>
                    <a:gd name="connsiteX1" fmla="*/ 0 w 538151"/>
                    <a:gd name="connsiteY1" fmla="*/ 146887 h 146886"/>
                    <a:gd name="connsiteX2" fmla="*/ 538151 w 538151"/>
                    <a:gd name="connsiteY2" fmla="*/ 0 h 146886"/>
                    <a:gd name="connsiteX3" fmla="*/ 0 w 538151"/>
                    <a:gd name="connsiteY3" fmla="*/ 146887 h 146886"/>
                  </a:gdLst>
                  <a:ahLst/>
                  <a:cxnLst>
                    <a:cxn ang="0">
                      <a:pos x="connsiteX0" y="connsiteY0"/>
                    </a:cxn>
                    <a:cxn ang="0">
                      <a:pos x="connsiteX1" y="connsiteY1"/>
                    </a:cxn>
                    <a:cxn ang="0">
                      <a:pos x="connsiteX2" y="connsiteY2"/>
                    </a:cxn>
                    <a:cxn ang="0">
                      <a:pos x="connsiteX3" y="connsiteY3"/>
                    </a:cxn>
                  </a:cxnLst>
                  <a:rect l="l" t="t" r="r" b="b"/>
                  <a:pathLst>
                    <a:path w="538151" h="146886">
                      <a:moveTo>
                        <a:pt x="0" y="146887"/>
                      </a:moveTo>
                      <a:lnTo>
                        <a:pt x="0" y="146887"/>
                      </a:lnTo>
                      <a:cubicBezTo>
                        <a:pt x="223580" y="102691"/>
                        <a:pt x="400364" y="51995"/>
                        <a:pt x="538151" y="0"/>
                      </a:cubicBezTo>
                      <a:cubicBezTo>
                        <a:pt x="231379" y="96191"/>
                        <a:pt x="0" y="146887"/>
                        <a:pt x="0" y="146887"/>
                      </a:cubicBezTo>
                      <a:close/>
                    </a:path>
                  </a:pathLst>
                </a:custGeom>
                <a:solidFill>
                  <a:srgbClr val="B4B4B5"/>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28"/>
                <p:cNvSpPr/>
                <p:nvPr/>
              </p:nvSpPr>
              <p:spPr>
                <a:xfrm>
                  <a:off x="3799107" y="3435499"/>
                  <a:ext cx="4557387" cy="1003509"/>
                </a:xfrm>
                <a:custGeom>
                  <a:avLst/>
                  <a:gdLst>
                    <a:gd name="connsiteX0" fmla="*/ 3547380 w 4557387"/>
                    <a:gd name="connsiteY0" fmla="*/ 751332 h 1003509"/>
                    <a:gd name="connsiteX1" fmla="*/ 3722864 w 4557387"/>
                    <a:gd name="connsiteY1" fmla="*/ 526452 h 1003509"/>
                    <a:gd name="connsiteX2" fmla="*/ 3504483 w 4557387"/>
                    <a:gd name="connsiteY2" fmla="*/ 415962 h 1003509"/>
                    <a:gd name="connsiteX3" fmla="*/ 792928 w 4557387"/>
                    <a:gd name="connsiteY3" fmla="*/ 414663 h 1003509"/>
                    <a:gd name="connsiteX4" fmla="*/ 0 w 4557387"/>
                    <a:gd name="connsiteY4" fmla="*/ 0 h 1003509"/>
                    <a:gd name="connsiteX5" fmla="*/ 826725 w 4557387"/>
                    <a:gd name="connsiteY5" fmla="*/ 617444 h 1003509"/>
                    <a:gd name="connsiteX6" fmla="*/ 3491484 w 4557387"/>
                    <a:gd name="connsiteY6" fmla="*/ 617444 h 1003509"/>
                    <a:gd name="connsiteX7" fmla="*/ 2793448 w 4557387"/>
                    <a:gd name="connsiteY7" fmla="*/ 1003509 h 1003509"/>
                    <a:gd name="connsiteX8" fmla="*/ 2900038 w 4557387"/>
                    <a:gd name="connsiteY8" fmla="*/ 977512 h 1003509"/>
                    <a:gd name="connsiteX9" fmla="*/ 2793448 w 4557387"/>
                    <a:gd name="connsiteY9" fmla="*/ 1003509 h 1003509"/>
                    <a:gd name="connsiteX10" fmla="*/ 4557388 w 4557387"/>
                    <a:gd name="connsiteY10" fmla="*/ 249577 h 1003509"/>
                    <a:gd name="connsiteX11" fmla="*/ 3547380 w 4557387"/>
                    <a:gd name="connsiteY11" fmla="*/ 751332 h 100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387" h="1003509">
                      <a:moveTo>
                        <a:pt x="3547380" y="751332"/>
                      </a:moveTo>
                      <a:cubicBezTo>
                        <a:pt x="3685167" y="668139"/>
                        <a:pt x="3735863" y="587547"/>
                        <a:pt x="3722864" y="526452"/>
                      </a:cubicBezTo>
                      <a:cubicBezTo>
                        <a:pt x="3696866" y="400364"/>
                        <a:pt x="3504483" y="415962"/>
                        <a:pt x="3504483" y="415962"/>
                      </a:cubicBezTo>
                      <a:cubicBezTo>
                        <a:pt x="3504483" y="415962"/>
                        <a:pt x="1494865" y="419862"/>
                        <a:pt x="792928" y="414663"/>
                      </a:cubicBezTo>
                      <a:cubicBezTo>
                        <a:pt x="306772" y="410763"/>
                        <a:pt x="89692" y="161185"/>
                        <a:pt x="0" y="0"/>
                      </a:cubicBezTo>
                      <a:cubicBezTo>
                        <a:pt x="106590" y="356168"/>
                        <a:pt x="436761" y="617444"/>
                        <a:pt x="826725" y="617444"/>
                      </a:cubicBezTo>
                      <a:lnTo>
                        <a:pt x="3491484" y="617444"/>
                      </a:lnTo>
                      <a:cubicBezTo>
                        <a:pt x="3364096" y="734434"/>
                        <a:pt x="3144416" y="898219"/>
                        <a:pt x="2793448" y="1003509"/>
                      </a:cubicBezTo>
                      <a:cubicBezTo>
                        <a:pt x="2793448" y="1003509"/>
                        <a:pt x="2832444" y="994410"/>
                        <a:pt x="2900038" y="977512"/>
                      </a:cubicBezTo>
                      <a:cubicBezTo>
                        <a:pt x="2864941" y="986611"/>
                        <a:pt x="2828544" y="995710"/>
                        <a:pt x="2793448" y="1003509"/>
                      </a:cubicBezTo>
                      <a:cubicBezTo>
                        <a:pt x="2793448" y="1003509"/>
                        <a:pt x="4105029" y="933316"/>
                        <a:pt x="4557388" y="249577"/>
                      </a:cubicBezTo>
                      <a:cubicBezTo>
                        <a:pt x="4301312" y="483556"/>
                        <a:pt x="3911347" y="642142"/>
                        <a:pt x="3547380" y="751332"/>
                      </a:cubicBezTo>
                      <a:close/>
                    </a:path>
                  </a:pathLst>
                </a:custGeom>
                <a:solidFill>
                  <a:srgbClr val="B4B4B5"/>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0" name="任意多边形: 形状 29"/>
              <p:cNvSpPr/>
              <p:nvPr/>
            </p:nvSpPr>
            <p:spPr>
              <a:xfrm>
                <a:off x="3764010" y="2324100"/>
                <a:ext cx="4744571" cy="2112308"/>
              </a:xfrm>
              <a:custGeom>
                <a:avLst/>
                <a:gdLst>
                  <a:gd name="connsiteX0" fmla="*/ 3881449 w 4744571"/>
                  <a:gd name="connsiteY0" fmla="*/ 51995 h 2112308"/>
                  <a:gd name="connsiteX1" fmla="*/ 4692576 w 4744571"/>
                  <a:gd name="connsiteY1" fmla="*/ 863122 h 2112308"/>
                  <a:gd name="connsiteX2" fmla="*/ 4402702 w 4744571"/>
                  <a:gd name="connsiteY2" fmla="*/ 1503964 h 2112308"/>
                  <a:gd name="connsiteX3" fmla="*/ 3764460 w 4744571"/>
                  <a:gd name="connsiteY3" fmla="*/ 1867931 h 2112308"/>
                  <a:gd name="connsiteX4" fmla="*/ 3213310 w 4744571"/>
                  <a:gd name="connsiteY4" fmla="*/ 2010918 h 2112308"/>
                  <a:gd name="connsiteX5" fmla="*/ 3561678 w 4744571"/>
                  <a:gd name="connsiteY5" fmla="*/ 1765240 h 2112308"/>
                  <a:gd name="connsiteX6" fmla="*/ 3574677 w 4744571"/>
                  <a:gd name="connsiteY6" fmla="*/ 1708045 h 2112308"/>
                  <a:gd name="connsiteX7" fmla="*/ 3526581 w 4744571"/>
                  <a:gd name="connsiteY7" fmla="*/ 1675548 h 2112308"/>
                  <a:gd name="connsiteX8" fmla="*/ 861822 w 4744571"/>
                  <a:gd name="connsiteY8" fmla="*/ 1675548 h 2112308"/>
                  <a:gd name="connsiteX9" fmla="*/ 50695 w 4744571"/>
                  <a:gd name="connsiteY9" fmla="*/ 864422 h 2112308"/>
                  <a:gd name="connsiteX10" fmla="*/ 863122 w 4744571"/>
                  <a:gd name="connsiteY10" fmla="*/ 51995 h 2112308"/>
                  <a:gd name="connsiteX11" fmla="*/ 3881449 w 4744571"/>
                  <a:gd name="connsiteY11" fmla="*/ 51995 h 2112308"/>
                  <a:gd name="connsiteX12" fmla="*/ 3881449 w 4744571"/>
                  <a:gd name="connsiteY12" fmla="*/ 0 h 2112308"/>
                  <a:gd name="connsiteX13" fmla="*/ 863122 w 4744571"/>
                  <a:gd name="connsiteY13" fmla="*/ 0 h 2112308"/>
                  <a:gd name="connsiteX14" fmla="*/ 0 w 4744571"/>
                  <a:gd name="connsiteY14" fmla="*/ 863122 h 2112308"/>
                  <a:gd name="connsiteX15" fmla="*/ 0 w 4744571"/>
                  <a:gd name="connsiteY15" fmla="*/ 863122 h 2112308"/>
                  <a:gd name="connsiteX16" fmla="*/ 863122 w 4744571"/>
                  <a:gd name="connsiteY16" fmla="*/ 1726244 h 2112308"/>
                  <a:gd name="connsiteX17" fmla="*/ 3527881 w 4744571"/>
                  <a:gd name="connsiteY17" fmla="*/ 1726244 h 2112308"/>
                  <a:gd name="connsiteX18" fmla="*/ 2829844 w 4744571"/>
                  <a:gd name="connsiteY18" fmla="*/ 2112309 h 2112308"/>
                  <a:gd name="connsiteX19" fmla="*/ 4744571 w 4744571"/>
                  <a:gd name="connsiteY19" fmla="*/ 863122 h 2112308"/>
                  <a:gd name="connsiteX20" fmla="*/ 4744571 w 4744571"/>
                  <a:gd name="connsiteY20" fmla="*/ 863122 h 2112308"/>
                  <a:gd name="connsiteX21" fmla="*/ 3881449 w 4744571"/>
                  <a:gd name="connsiteY21" fmla="*/ 0 h 2112308"/>
                  <a:gd name="connsiteX22" fmla="*/ 3881449 w 4744571"/>
                  <a:gd name="connsiteY22" fmla="*/ 0 h 211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4571" h="2112308">
                    <a:moveTo>
                      <a:pt x="3881449" y="51995"/>
                    </a:moveTo>
                    <a:cubicBezTo>
                      <a:pt x="4328609" y="51995"/>
                      <a:pt x="4692576" y="415962"/>
                      <a:pt x="4692576" y="863122"/>
                    </a:cubicBezTo>
                    <a:cubicBezTo>
                      <a:pt x="4688676" y="1110100"/>
                      <a:pt x="4591185" y="1325880"/>
                      <a:pt x="4402702" y="1503964"/>
                    </a:cubicBezTo>
                    <a:cubicBezTo>
                      <a:pt x="4249316" y="1649551"/>
                      <a:pt x="4034835" y="1773040"/>
                      <a:pt x="3764460" y="1867931"/>
                    </a:cubicBezTo>
                    <a:cubicBezTo>
                      <a:pt x="3570777" y="1936825"/>
                      <a:pt x="3375795" y="1981021"/>
                      <a:pt x="3213310" y="2010918"/>
                    </a:cubicBezTo>
                    <a:cubicBezTo>
                      <a:pt x="3341998" y="1942024"/>
                      <a:pt x="3457688" y="1860132"/>
                      <a:pt x="3561678" y="1765240"/>
                    </a:cubicBezTo>
                    <a:cubicBezTo>
                      <a:pt x="3577277" y="1750942"/>
                      <a:pt x="3582476" y="1727544"/>
                      <a:pt x="3574677" y="1708045"/>
                    </a:cubicBezTo>
                    <a:cubicBezTo>
                      <a:pt x="3566878" y="1688547"/>
                      <a:pt x="3547379" y="1675548"/>
                      <a:pt x="3526581" y="1675548"/>
                    </a:cubicBezTo>
                    <a:lnTo>
                      <a:pt x="861822" y="1675548"/>
                    </a:lnTo>
                    <a:cubicBezTo>
                      <a:pt x="414663" y="1675548"/>
                      <a:pt x="50695" y="1311581"/>
                      <a:pt x="50695" y="864422"/>
                    </a:cubicBezTo>
                    <a:cubicBezTo>
                      <a:pt x="51995" y="415962"/>
                      <a:pt x="415962" y="51995"/>
                      <a:pt x="863122" y="51995"/>
                    </a:cubicBezTo>
                    <a:lnTo>
                      <a:pt x="3881449" y="51995"/>
                    </a:lnTo>
                    <a:moveTo>
                      <a:pt x="3881449" y="0"/>
                    </a:moveTo>
                    <a:lnTo>
                      <a:pt x="863122" y="0"/>
                    </a:lnTo>
                    <a:cubicBezTo>
                      <a:pt x="386065" y="0"/>
                      <a:pt x="0" y="386065"/>
                      <a:pt x="0" y="863122"/>
                    </a:cubicBezTo>
                    <a:lnTo>
                      <a:pt x="0" y="863122"/>
                    </a:lnTo>
                    <a:cubicBezTo>
                      <a:pt x="0" y="1340179"/>
                      <a:pt x="386065" y="1726244"/>
                      <a:pt x="863122" y="1726244"/>
                    </a:cubicBezTo>
                    <a:lnTo>
                      <a:pt x="3527881" y="1726244"/>
                    </a:lnTo>
                    <a:cubicBezTo>
                      <a:pt x="3400493" y="1843233"/>
                      <a:pt x="3180813" y="2007018"/>
                      <a:pt x="2829844" y="2112309"/>
                    </a:cubicBezTo>
                    <a:cubicBezTo>
                      <a:pt x="2829844" y="2112309"/>
                      <a:pt x="4727673" y="2010918"/>
                      <a:pt x="4744571" y="863122"/>
                    </a:cubicBezTo>
                    <a:lnTo>
                      <a:pt x="4744571" y="863122"/>
                    </a:lnTo>
                    <a:cubicBezTo>
                      <a:pt x="4744571" y="386065"/>
                      <a:pt x="4358506" y="0"/>
                      <a:pt x="3881449" y="0"/>
                    </a:cubicBezTo>
                    <a:lnTo>
                      <a:pt x="3881449" y="0"/>
                    </a:lnTo>
                    <a:close/>
                  </a:path>
                </a:pathLst>
              </a:custGeom>
              <a:solidFill>
                <a:srgbClr val="000000"/>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6" name="文本框 5"/>
            <p:cNvSpPr txBox="1"/>
            <p:nvPr/>
          </p:nvSpPr>
          <p:spPr>
            <a:xfrm>
              <a:off x="6770" y="3890"/>
              <a:ext cx="5787" cy="239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pc="200">
                  <a:solidFill>
                    <a:schemeClr val="tx1"/>
                  </a:solidFill>
                  <a:uFillTx/>
                  <a:latin typeface="汉仪中黑简" panose="02010600000101010101" charset="-122"/>
                  <a:ea typeface="汉仪中黑简" panose="02010600000101010101" charset="-122"/>
                  <a:cs typeface="汉仪中黑简" panose="02010600000101010101" charset="-122"/>
                </a:rPr>
                <a:t>成功写入数据并在查询列表中看见</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5063259" y="2117400"/>
            <a:ext cx="2935250" cy="829746"/>
          </a:xfrm>
          <a:prstGeom prst="rect">
            <a:avLst/>
          </a:prstGeom>
          <a:noFill/>
        </p:spPr>
        <p:txBody>
          <a:bodyPr wrap="square" lIns="95095" tIns="49557" rIns="95095" bIns="49557" rtlCol="0" anchor="b" anchorCtr="0">
            <a:normAutofit fontScale="97500"/>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464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rPr>
              <a:t>第四章节</a:t>
            </a:r>
          </a:p>
        </p:txBody>
      </p:sp>
      <p:cxnSp>
        <p:nvCxnSpPr>
          <p:cNvPr id="42" name="直接连接符 41"/>
          <p:cNvCxnSpPr/>
          <p:nvPr>
            <p:custDataLst>
              <p:tags r:id="rId3"/>
            </p:custDataLst>
          </p:nvPr>
        </p:nvCxnSpPr>
        <p:spPr>
          <a:xfrm>
            <a:off x="4016534" y="2531938"/>
            <a:ext cx="796261" cy="0"/>
          </a:xfrm>
          <a:prstGeom prst="line">
            <a:avLst/>
          </a:prstGeom>
          <a:noFill/>
          <a:ln w="6350" cap="flat" cmpd="sng" algn="ctr">
            <a:solidFill>
              <a:schemeClr val="accent1"/>
            </a:solidFill>
            <a:prstDash val="solid"/>
            <a:miter lim="800000"/>
          </a:ln>
          <a:effectLst/>
        </p:spPr>
      </p:cxnSp>
      <p:cxnSp>
        <p:nvCxnSpPr>
          <p:cNvPr id="43" name="直接连接符 42"/>
          <p:cNvCxnSpPr/>
          <p:nvPr>
            <p:custDataLst>
              <p:tags r:id="rId4"/>
            </p:custDataLst>
          </p:nvPr>
        </p:nvCxnSpPr>
        <p:spPr>
          <a:xfrm>
            <a:off x="8249574" y="2531938"/>
            <a:ext cx="796261" cy="0"/>
          </a:xfrm>
          <a:prstGeom prst="line">
            <a:avLst/>
          </a:prstGeom>
          <a:noFill/>
          <a:ln w="6350" cap="flat" cmpd="sng" algn="ctr">
            <a:solidFill>
              <a:schemeClr val="accent1"/>
            </a:solidFill>
            <a:prstDash val="solid"/>
            <a:miter lim="800000"/>
          </a:ln>
          <a:effectLst/>
        </p:spPr>
      </p:cxnSp>
      <p:sp>
        <p:nvSpPr>
          <p:cNvPr id="2" name="标题 1"/>
          <p:cNvSpPr>
            <a:spLocks noGrp="1"/>
          </p:cNvSpPr>
          <p:nvPr>
            <p:ph type="ctrTitle" idx="13"/>
            <p:custDataLst>
              <p:tags r:id="rId5"/>
            </p:custDataLst>
          </p:nvPr>
        </p:nvSpPr>
        <p:spPr>
          <a:xfrm>
            <a:off x="3141345" y="3472815"/>
            <a:ext cx="6779895" cy="1024890"/>
          </a:xfrm>
        </p:spPr>
        <p:txBody>
          <a:bodyPr wrap="square">
            <a:normAutofit fontScale="90000"/>
          </a:bodyPr>
          <a:lstStyle/>
          <a:p>
            <a: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怎么发布一个定时任务</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04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如何新建一个定时任务</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1028700" y="808355"/>
            <a:ext cx="6875780" cy="922020"/>
          </a:xfrm>
          <a:prstGeom prst="rect">
            <a:avLst/>
          </a:prstGeom>
          <a:noFill/>
        </p:spPr>
        <p:txBody>
          <a:bodyPr wrap="none" rtlCol="0">
            <a:spAutoFit/>
          </a:bodyPr>
          <a:lstStyle/>
          <a:p>
            <a:pPr algn="l"/>
            <a:r>
              <a:rPr lang="zh-CN" altLang="en-US"/>
              <a:t>后台</a:t>
            </a:r>
            <a:r>
              <a:rPr lang="en-US" altLang="zh-CN"/>
              <a:t> </a:t>
            </a:r>
            <a:r>
              <a:rPr lang="zh-CN" altLang="en-US"/>
              <a:t>》集成中心</a:t>
            </a:r>
            <a:r>
              <a:rPr lang="en-US" altLang="zh-CN"/>
              <a:t> </a:t>
            </a:r>
            <a:r>
              <a:rPr lang="zh-CN" altLang="en-US"/>
              <a:t>》功能集成</a:t>
            </a:r>
            <a:r>
              <a:rPr lang="en-US" altLang="zh-CN"/>
              <a:t> </a:t>
            </a:r>
            <a:r>
              <a:rPr lang="zh-CN" altLang="en-US"/>
              <a:t>》计划任务</a:t>
            </a:r>
            <a:r>
              <a:rPr lang="en-US" altLang="zh-CN"/>
              <a:t> </a:t>
            </a:r>
            <a:r>
              <a:rPr lang="zh-CN" altLang="en-US"/>
              <a:t>》新建</a:t>
            </a:r>
          </a:p>
          <a:p>
            <a:pPr algn="l"/>
            <a:endParaRPr lang="zh-CN" altLang="en-US"/>
          </a:p>
          <a:p>
            <a:pPr algn="l"/>
            <a:r>
              <a:rPr lang="zh-CN" altLang="en-US"/>
              <a:t>定时任务执行时间表达式参考网址：https://www.matools.com/cron/</a:t>
            </a:r>
          </a:p>
        </p:txBody>
      </p:sp>
      <p:pic>
        <p:nvPicPr>
          <p:cNvPr id="4" name="图片 3"/>
          <p:cNvPicPr>
            <a:picLocks noChangeAspect="1"/>
          </p:cNvPicPr>
          <p:nvPr>
            <p:custDataLst>
              <p:tags r:id="rId3"/>
            </p:custDataLst>
          </p:nvPr>
        </p:nvPicPr>
        <p:blipFill>
          <a:blip r:embed="rId5"/>
          <a:stretch>
            <a:fillRect/>
          </a:stretch>
        </p:blipFill>
        <p:spPr>
          <a:xfrm>
            <a:off x="805815" y="1762760"/>
            <a:ext cx="11246485" cy="52895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04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如何新建一个定时任务</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圆角矩形 4"/>
          <p:cNvSpPr/>
          <p:nvPr/>
        </p:nvSpPr>
        <p:spPr>
          <a:xfrm>
            <a:off x="733425" y="2104390"/>
            <a:ext cx="289179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、编写一个计划任务</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6" name="文本框 5"/>
          <p:cNvSpPr txBox="1"/>
          <p:nvPr/>
        </p:nvSpPr>
        <p:spPr>
          <a:xfrm>
            <a:off x="740410" y="2752725"/>
            <a:ext cx="9533890" cy="368300"/>
          </a:xfrm>
          <a:prstGeom prst="rect">
            <a:avLst/>
          </a:prstGeom>
          <a:noFill/>
        </p:spPr>
        <p:txBody>
          <a:bodyPr wrap="none" rtlCol="0">
            <a:spAutoFit/>
          </a:bodyPr>
          <a:lstStyle/>
          <a:p>
            <a:pPr algn="l"/>
            <a:r>
              <a:rPr lang="zh-CN" altLang="en-US"/>
              <a:t>编写计划任务必须继承weaver.interfaces.schedule.BaseCronJob类,重写方法public void execute() {}</a:t>
            </a:r>
          </a:p>
        </p:txBody>
      </p:sp>
      <p:sp>
        <p:nvSpPr>
          <p:cNvPr id="7" name="文本框 6"/>
          <p:cNvSpPr txBox="1"/>
          <p:nvPr/>
        </p:nvSpPr>
        <p:spPr>
          <a:xfrm>
            <a:off x="812800" y="3084830"/>
            <a:ext cx="6830695" cy="2861310"/>
          </a:xfrm>
          <a:prstGeom prst="rect">
            <a:avLst/>
          </a:prstGeom>
          <a:noFill/>
        </p:spPr>
        <p:txBody>
          <a:bodyPr wrap="square" rtlCol="0">
            <a:spAutoFit/>
          </a:bodyPr>
          <a:lstStyle/>
          <a:p>
            <a:r>
              <a:rPr lang="zh-CN" altLang="en-US"/>
              <a:t>package weaver.interfaces.practise;</a:t>
            </a:r>
          </a:p>
          <a:p>
            <a:r>
              <a:rPr lang="zh-CN" altLang="en-US"/>
              <a:t>import weaver.general.BaseBean;</a:t>
            </a:r>
          </a:p>
          <a:p>
            <a:r>
              <a:rPr lang="zh-CN" altLang="en-US"/>
              <a:t>import weaver.interfaces.schedule.BaseCronJob;</a:t>
            </a:r>
          </a:p>
          <a:p>
            <a:r>
              <a:rPr lang="zh-CN" altLang="en-US"/>
              <a:t>public class TimeAction extends BaseCronJob {</a:t>
            </a:r>
          </a:p>
          <a:p>
            <a:r>
              <a:rPr lang="zh-CN" altLang="en-US"/>
              <a:t>    @Override</a:t>
            </a:r>
          </a:p>
          <a:p>
            <a:r>
              <a:rPr lang="zh-CN" altLang="en-US"/>
              <a:t>    public void execute() {</a:t>
            </a:r>
          </a:p>
          <a:p>
            <a:r>
              <a:rPr lang="zh-CN" altLang="en-US"/>
              <a:t>        BaseBean baseBean = new BaseBean();</a:t>
            </a:r>
          </a:p>
          <a:p>
            <a:r>
              <a:rPr lang="zh-CN" altLang="en-US"/>
              <a:t>        baseBean.writeLog("=============定时任务执行========");</a:t>
            </a:r>
          </a:p>
          <a:p>
            <a:r>
              <a:rPr lang="zh-CN" altLang="en-US"/>
              <a:t>    }</a:t>
            </a:r>
          </a:p>
          <a:p>
            <a:r>
              <a:rPr lang="zh-CN" altLang="en-US"/>
              <a:t>}</a:t>
            </a:r>
          </a:p>
        </p:txBody>
      </p:sp>
      <p:sp>
        <p:nvSpPr>
          <p:cNvPr id="8" name="圆角矩形 7"/>
          <p:cNvSpPr/>
          <p:nvPr/>
        </p:nvSpPr>
        <p:spPr>
          <a:xfrm>
            <a:off x="740410" y="840740"/>
            <a:ext cx="289179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、计划任务的作用</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9" name="文本框 8"/>
          <p:cNvSpPr txBox="1"/>
          <p:nvPr/>
        </p:nvSpPr>
        <p:spPr>
          <a:xfrm>
            <a:off x="812800" y="1645285"/>
            <a:ext cx="11216640" cy="368300"/>
          </a:xfrm>
          <a:prstGeom prst="rect">
            <a:avLst/>
          </a:prstGeom>
          <a:noFill/>
        </p:spPr>
        <p:txBody>
          <a:bodyPr wrap="none" rtlCol="0">
            <a:spAutoFit/>
          </a:bodyPr>
          <a:lstStyle/>
          <a:p>
            <a:r>
              <a:rPr lang="zh-CN" altLang="en-US"/>
              <a:t>计划任务的作用</a:t>
            </a:r>
            <a:r>
              <a:rPr lang="en-US" altLang="zh-CN"/>
              <a:t>:</a:t>
            </a:r>
            <a:r>
              <a:rPr lang="zh-CN" altLang="en-US"/>
              <a:t>根据自己设定的某个时间点执行某一项任务（比如和第三方集成需要每天定时同步人员数据）</a:t>
            </a:r>
          </a:p>
        </p:txBody>
      </p:sp>
      <p:pic>
        <p:nvPicPr>
          <p:cNvPr id="10" name="图片 9"/>
          <p:cNvPicPr>
            <a:picLocks noChangeAspect="1"/>
          </p:cNvPicPr>
          <p:nvPr/>
        </p:nvPicPr>
        <p:blipFill>
          <a:blip r:embed="rId4"/>
          <a:stretch>
            <a:fillRect/>
          </a:stretch>
        </p:blipFill>
        <p:spPr>
          <a:xfrm>
            <a:off x="380365" y="5992495"/>
            <a:ext cx="11742420" cy="10833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5063259" y="2117400"/>
            <a:ext cx="2935250" cy="829746"/>
          </a:xfrm>
          <a:prstGeom prst="rect">
            <a:avLst/>
          </a:prstGeom>
          <a:noFill/>
        </p:spPr>
        <p:txBody>
          <a:bodyPr wrap="square" lIns="95095" tIns="49557" rIns="95095" bIns="49557" rtlCol="0" anchor="b" anchorCtr="0">
            <a:normAutofit fontScale="97500"/>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464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rPr>
              <a:t>第五章节</a:t>
            </a:r>
          </a:p>
        </p:txBody>
      </p:sp>
      <p:cxnSp>
        <p:nvCxnSpPr>
          <p:cNvPr id="42" name="直接连接符 41"/>
          <p:cNvCxnSpPr/>
          <p:nvPr>
            <p:custDataLst>
              <p:tags r:id="rId3"/>
            </p:custDataLst>
          </p:nvPr>
        </p:nvCxnSpPr>
        <p:spPr>
          <a:xfrm>
            <a:off x="4016534" y="2531938"/>
            <a:ext cx="796261" cy="0"/>
          </a:xfrm>
          <a:prstGeom prst="line">
            <a:avLst/>
          </a:prstGeom>
          <a:noFill/>
          <a:ln w="6350" cap="flat" cmpd="sng" algn="ctr">
            <a:solidFill>
              <a:schemeClr val="accent1"/>
            </a:solidFill>
            <a:prstDash val="solid"/>
            <a:miter lim="800000"/>
          </a:ln>
          <a:effectLst/>
        </p:spPr>
      </p:cxnSp>
      <p:cxnSp>
        <p:nvCxnSpPr>
          <p:cNvPr id="43" name="直接连接符 42"/>
          <p:cNvCxnSpPr/>
          <p:nvPr>
            <p:custDataLst>
              <p:tags r:id="rId4"/>
            </p:custDataLst>
          </p:nvPr>
        </p:nvCxnSpPr>
        <p:spPr>
          <a:xfrm>
            <a:off x="8249574" y="2531938"/>
            <a:ext cx="796261" cy="0"/>
          </a:xfrm>
          <a:prstGeom prst="line">
            <a:avLst/>
          </a:prstGeom>
          <a:noFill/>
          <a:ln w="6350" cap="flat" cmpd="sng" algn="ctr">
            <a:solidFill>
              <a:schemeClr val="accent1"/>
            </a:solidFill>
            <a:prstDash val="solid"/>
            <a:miter lim="800000"/>
          </a:ln>
          <a:effectLst/>
        </p:spPr>
      </p:cxnSp>
      <p:sp>
        <p:nvSpPr>
          <p:cNvPr id="2" name="标题 1"/>
          <p:cNvSpPr>
            <a:spLocks noGrp="1"/>
          </p:cNvSpPr>
          <p:nvPr>
            <p:ph type="ctrTitle" idx="13"/>
            <p:custDataLst>
              <p:tags r:id="rId5"/>
            </p:custDataLst>
          </p:nvPr>
        </p:nvSpPr>
        <p:spPr>
          <a:xfrm>
            <a:off x="3141345" y="3472815"/>
            <a:ext cx="6779895" cy="1024890"/>
          </a:xfrm>
        </p:spPr>
        <p:txBody>
          <a:bodyPr wrap="square">
            <a:normAutofit fontScale="90000"/>
          </a:bodyPr>
          <a:lstStyle/>
          <a:p>
            <a: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怎么写API接口并发布</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p:nvPr/>
        </p:nvSpPr>
        <p:spPr>
          <a:xfrm>
            <a:off x="1729827" y="5744519"/>
            <a:ext cx="1833275" cy="41529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110" b="1" dirty="0">
                <a:solidFill>
                  <a:schemeClr val="bg1"/>
                </a:solidFill>
                <a:latin typeface="微软雅黑" panose="020B0503020204020204" pitchFamily="34" charset="-122"/>
                <a:ea typeface="微软雅黑" panose="020B0503020204020204" pitchFamily="34" charset="-122"/>
              </a:rPr>
              <a:t>高温高压</a:t>
            </a:r>
          </a:p>
        </p:txBody>
      </p:sp>
      <p:sp>
        <p:nvSpPr>
          <p:cNvPr id="77828" name="Text Box 4"/>
          <p:cNvSpPr txBox="1"/>
          <p:nvPr/>
        </p:nvSpPr>
        <p:spPr>
          <a:xfrm>
            <a:off x="9468093" y="5764609"/>
            <a:ext cx="738332" cy="41529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110" b="1" dirty="0">
                <a:solidFill>
                  <a:schemeClr val="bg1"/>
                </a:solidFill>
                <a:latin typeface="微软雅黑" panose="020B0503020204020204" pitchFamily="34" charset="-122"/>
                <a:ea typeface="微软雅黑" panose="020B0503020204020204" pitchFamily="34" charset="-122"/>
              </a:rPr>
              <a:t>行</a:t>
            </a:r>
          </a:p>
        </p:txBody>
      </p:sp>
      <p:sp>
        <p:nvSpPr>
          <p:cNvPr id="10" name="任意多边形 9"/>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2"/>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05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编写</a:t>
            </a:r>
            <a:r>
              <a:rPr lang="en-US" altLang="zh-CN" sz="3000" kern="100" dirty="0">
                <a:latin typeface="微软雅黑" panose="020B0503020204020204" pitchFamily="34" charset="-122"/>
                <a:ea typeface="微软雅黑" panose="020B0503020204020204" pitchFamily="34" charset="-122"/>
                <a:cs typeface="Times New Roman" panose="02020603050405020304" pitchFamily="18" charset="0"/>
                <a:sym typeface="+mn-ea"/>
              </a:rPr>
              <a:t>jersey</a:t>
            </a:r>
            <a:r>
              <a:rPr lang="zh-CN" altLang="en-US" sz="3000" kern="100" dirty="0">
                <a:latin typeface="微软雅黑" panose="020B0503020204020204" pitchFamily="34" charset="-122"/>
                <a:ea typeface="微软雅黑" panose="020B0503020204020204" pitchFamily="34" charset="-122"/>
                <a:cs typeface="Times New Roman" panose="02020603050405020304" pitchFamily="18" charset="0"/>
                <a:sym typeface="+mn-ea"/>
              </a:rPr>
              <a:t>接口</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733425" y="1096010"/>
            <a:ext cx="6059170" cy="6064250"/>
          </a:xfrm>
          <a:prstGeom prst="rect">
            <a:avLst/>
          </a:prstGeom>
          <a:noFill/>
        </p:spPr>
        <p:txBody>
          <a:bodyPr wrap="square" rtlCol="0">
            <a:spAutoFit/>
          </a:bodyPr>
          <a:lstStyle/>
          <a:p>
            <a:pPr>
              <a:lnSpc>
                <a:spcPct val="80000"/>
              </a:lnSpc>
            </a:pPr>
            <a:r>
              <a:rPr lang="zh-CN" altLang="en-US">
                <a:sym typeface="+mn-ea"/>
              </a:rPr>
              <a:t>package com.api.interfaces</a:t>
            </a:r>
            <a:r>
              <a:rPr lang="en-US" altLang="zh-CN">
                <a:sym typeface="+mn-ea"/>
              </a:rPr>
              <a:t>.xc</a:t>
            </a:r>
            <a:r>
              <a:rPr lang="zh-CN" altLang="en-US">
                <a:sym typeface="+mn-ea"/>
              </a:rPr>
              <a:t>;</a:t>
            </a:r>
          </a:p>
          <a:p>
            <a:pPr>
              <a:lnSpc>
                <a:spcPct val="80000"/>
              </a:lnSpc>
            </a:pPr>
            <a:endParaRPr lang="zh-CN" altLang="en-US">
              <a:sym typeface="+mn-ea"/>
            </a:endParaRPr>
          </a:p>
          <a:p>
            <a:pPr>
              <a:lnSpc>
                <a:spcPct val="80000"/>
              </a:lnSpc>
            </a:pPr>
            <a:r>
              <a:rPr lang="zh-CN" altLang="en-US">
                <a:sym typeface="+mn-ea"/>
              </a:rPr>
              <a:t>import com.alibaba.fastjson.JSONObject;</a:t>
            </a:r>
          </a:p>
          <a:p>
            <a:pPr>
              <a:lnSpc>
                <a:spcPct val="80000"/>
              </a:lnSpc>
            </a:pPr>
            <a:endParaRPr lang="zh-CN" altLang="en-US">
              <a:sym typeface="+mn-ea"/>
            </a:endParaRPr>
          </a:p>
          <a:p>
            <a:pPr>
              <a:lnSpc>
                <a:spcPct val="80000"/>
              </a:lnSpc>
            </a:pPr>
            <a:r>
              <a:rPr lang="zh-CN" altLang="en-US">
                <a:sym typeface="+mn-ea"/>
              </a:rPr>
              <a:t>import javax.servlet.http.HttpServletRequest;</a:t>
            </a:r>
          </a:p>
          <a:p>
            <a:pPr>
              <a:lnSpc>
                <a:spcPct val="80000"/>
              </a:lnSpc>
            </a:pPr>
            <a:r>
              <a:rPr lang="zh-CN" altLang="en-US">
                <a:sym typeface="+mn-ea"/>
              </a:rPr>
              <a:t>import javax.servlet.http.HttpServletResponse;</a:t>
            </a:r>
          </a:p>
          <a:p>
            <a:pPr>
              <a:lnSpc>
                <a:spcPct val="80000"/>
              </a:lnSpc>
            </a:pPr>
            <a:r>
              <a:rPr lang="zh-CN" altLang="en-US">
                <a:sym typeface="+mn-ea"/>
              </a:rPr>
              <a:t>import javax.ws.rs.GET;</a:t>
            </a:r>
          </a:p>
          <a:p>
            <a:pPr>
              <a:lnSpc>
                <a:spcPct val="80000"/>
              </a:lnSpc>
            </a:pPr>
            <a:r>
              <a:rPr lang="zh-CN" altLang="en-US">
                <a:sym typeface="+mn-ea"/>
              </a:rPr>
              <a:t>import javax.ws.rs.Path;</a:t>
            </a:r>
          </a:p>
          <a:p>
            <a:pPr>
              <a:lnSpc>
                <a:spcPct val="80000"/>
              </a:lnSpc>
            </a:pPr>
            <a:r>
              <a:rPr lang="zh-CN" altLang="en-US">
                <a:sym typeface="+mn-ea"/>
              </a:rPr>
              <a:t>import javax.ws.rs.Produces;</a:t>
            </a:r>
          </a:p>
          <a:p>
            <a:pPr>
              <a:lnSpc>
                <a:spcPct val="80000"/>
              </a:lnSpc>
            </a:pPr>
            <a:r>
              <a:rPr lang="zh-CN" altLang="en-US">
                <a:sym typeface="+mn-ea"/>
              </a:rPr>
              <a:t>import javax.ws.rs.core.Context;</a:t>
            </a:r>
          </a:p>
          <a:p>
            <a:pPr>
              <a:lnSpc>
                <a:spcPct val="80000"/>
              </a:lnSpc>
            </a:pPr>
            <a:r>
              <a:rPr lang="zh-CN" altLang="en-US">
                <a:sym typeface="+mn-ea"/>
              </a:rPr>
              <a:t>import javax.ws.rs.core.MediaType;</a:t>
            </a:r>
          </a:p>
          <a:p>
            <a:pPr>
              <a:lnSpc>
                <a:spcPct val="80000"/>
              </a:lnSpc>
            </a:pPr>
            <a:r>
              <a:rPr lang="zh-CN" altLang="en-US">
                <a:sym typeface="+mn-ea"/>
              </a:rPr>
              <a:t>import java.util.HashMap;</a:t>
            </a:r>
          </a:p>
          <a:p>
            <a:pPr>
              <a:lnSpc>
                <a:spcPct val="80000"/>
              </a:lnSpc>
            </a:pPr>
            <a:r>
              <a:rPr lang="zh-CN" altLang="en-US">
                <a:sym typeface="+mn-ea"/>
              </a:rPr>
              <a:t>import java.util.Map;</a:t>
            </a:r>
          </a:p>
          <a:p>
            <a:pPr>
              <a:lnSpc>
                <a:spcPct val="80000"/>
              </a:lnSpc>
            </a:pPr>
            <a:endParaRPr lang="zh-CN" altLang="en-US">
              <a:sym typeface="+mn-ea"/>
            </a:endParaRPr>
          </a:p>
          <a:p>
            <a:pPr>
              <a:lnSpc>
                <a:spcPct val="80000"/>
              </a:lnSpc>
            </a:pPr>
            <a:r>
              <a:rPr lang="zh-CN" altLang="en-US">
                <a:sym typeface="+mn-ea"/>
              </a:rPr>
              <a:t>@Path("/practise")</a:t>
            </a:r>
          </a:p>
          <a:p>
            <a:pPr>
              <a:lnSpc>
                <a:spcPct val="80000"/>
              </a:lnSpc>
            </a:pPr>
            <a:r>
              <a:rPr lang="zh-CN" altLang="en-US">
                <a:sym typeface="+mn-ea"/>
              </a:rPr>
              <a:t>public class TestJersey {</a:t>
            </a:r>
          </a:p>
          <a:p>
            <a:pPr>
              <a:lnSpc>
                <a:spcPct val="80000"/>
              </a:lnSpc>
            </a:pPr>
            <a:r>
              <a:rPr lang="zh-CN" altLang="en-US">
                <a:sym typeface="+mn-ea"/>
              </a:rPr>
              <a:t>    @GET</a:t>
            </a:r>
          </a:p>
          <a:p>
            <a:pPr>
              <a:lnSpc>
                <a:spcPct val="80000"/>
              </a:lnSpc>
            </a:pPr>
            <a:r>
              <a:rPr lang="zh-CN" altLang="en-US">
                <a:sym typeface="+mn-ea"/>
              </a:rPr>
              <a:t>    @Path("/test")</a:t>
            </a:r>
          </a:p>
          <a:p>
            <a:pPr>
              <a:lnSpc>
                <a:spcPct val="80000"/>
              </a:lnSpc>
            </a:pPr>
            <a:r>
              <a:rPr lang="zh-CN" altLang="en-US">
                <a:sym typeface="+mn-ea"/>
              </a:rPr>
              <a:t>    @Produces(MediaType.TEXT_PLAIN)</a:t>
            </a:r>
          </a:p>
          <a:p>
            <a:pPr>
              <a:lnSpc>
                <a:spcPct val="80000"/>
              </a:lnSpc>
            </a:pPr>
            <a:r>
              <a:rPr lang="zh-CN" altLang="en-US">
                <a:sym typeface="+mn-ea"/>
              </a:rPr>
              <a:t>    public String test(@Context HttpServletRequest request, @Context HttpServletResponse response) {</a:t>
            </a:r>
          </a:p>
          <a:p>
            <a:pPr>
              <a:lnSpc>
                <a:spcPct val="80000"/>
              </a:lnSpc>
            </a:pPr>
            <a:r>
              <a:rPr lang="zh-CN" altLang="en-US">
                <a:sym typeface="+mn-ea"/>
              </a:rPr>
              <a:t>        Map&lt;String, Object&gt; res = new HashMap&lt;&gt;();</a:t>
            </a:r>
          </a:p>
          <a:p>
            <a:pPr>
              <a:lnSpc>
                <a:spcPct val="80000"/>
              </a:lnSpc>
            </a:pPr>
            <a:r>
              <a:rPr lang="zh-CN" altLang="en-US">
                <a:sym typeface="+mn-ea"/>
              </a:rPr>
              <a:t>        res.put("msg","Hello World");</a:t>
            </a:r>
          </a:p>
          <a:p>
            <a:pPr>
              <a:lnSpc>
                <a:spcPct val="80000"/>
              </a:lnSpc>
            </a:pPr>
            <a:r>
              <a:rPr lang="zh-CN" altLang="en-US">
                <a:sym typeface="+mn-ea"/>
              </a:rPr>
              <a:t>        return JSONObject.toJSONString(res);</a:t>
            </a:r>
          </a:p>
          <a:p>
            <a:pPr>
              <a:lnSpc>
                <a:spcPct val="80000"/>
              </a:lnSpc>
            </a:pPr>
            <a:r>
              <a:rPr lang="zh-CN" altLang="en-US">
                <a:sym typeface="+mn-ea"/>
              </a:rPr>
              <a:t>    }</a:t>
            </a:r>
          </a:p>
          <a:p>
            <a:pPr>
              <a:lnSpc>
                <a:spcPct val="80000"/>
              </a:lnSpc>
            </a:pPr>
            <a:endParaRPr lang="zh-CN" altLang="en-US">
              <a:sym typeface="+mn-ea"/>
            </a:endParaRPr>
          </a:p>
          <a:p>
            <a:pPr>
              <a:lnSpc>
                <a:spcPct val="80000"/>
              </a:lnSpc>
            </a:pPr>
            <a:r>
              <a:rPr lang="zh-CN" altLang="en-US">
                <a:sym typeface="+mn-ea"/>
              </a:rPr>
              <a:t>}</a:t>
            </a:r>
          </a:p>
        </p:txBody>
      </p:sp>
      <p:sp>
        <p:nvSpPr>
          <p:cNvPr id="9" name="圆角矩形标注 8"/>
          <p:cNvSpPr/>
          <p:nvPr/>
        </p:nvSpPr>
        <p:spPr>
          <a:xfrm>
            <a:off x="5852795" y="880361"/>
            <a:ext cx="4637405" cy="619258"/>
          </a:xfrm>
          <a:prstGeom prst="wedgeRoundRectCallout">
            <a:avLst>
              <a:gd name="adj1" fmla="val -91859"/>
              <a:gd name="adj2" fmla="val 13842"/>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注意接口需要放在</a:t>
            </a:r>
            <a:r>
              <a:rPr lang="en-US" altLang="zh-CN"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com.api</a:t>
            </a: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的路径下面</a:t>
            </a:r>
          </a:p>
        </p:txBody>
      </p:sp>
      <p:sp>
        <p:nvSpPr>
          <p:cNvPr id="11" name="圆角矩形标注 10"/>
          <p:cNvSpPr/>
          <p:nvPr/>
        </p:nvSpPr>
        <p:spPr>
          <a:xfrm>
            <a:off x="4845050" y="3818826"/>
            <a:ext cx="2207260" cy="619254"/>
          </a:xfrm>
          <a:prstGeom prst="wedgeRoundRectCallout">
            <a:avLst>
              <a:gd name="adj1" fmla="val -117635"/>
              <a:gd name="adj2" fmla="val 27635"/>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定义访问路径</a:t>
            </a:r>
          </a:p>
        </p:txBody>
      </p:sp>
    </p:spTree>
  </p:cSld>
  <p:clrMapOvr>
    <a:masterClrMapping/>
  </p:clrMapOvr>
  <p:transition spd="med">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fade">
                                      <p:cBhvr>
                                        <p:cTn id="7" dur="1000"/>
                                        <p:tgtEl>
                                          <p:spTgt spid="77827"/>
                                        </p:tgtEl>
                                      </p:cBhvr>
                                    </p:animEffect>
                                    <p:anim calcmode="lin" valueType="num">
                                      <p:cBhvr>
                                        <p:cTn id="8" dur="1000" fill="hold"/>
                                        <p:tgtEl>
                                          <p:spTgt spid="77827"/>
                                        </p:tgtEl>
                                        <p:attrNameLst>
                                          <p:attrName>ppt_x</p:attrName>
                                        </p:attrNameLst>
                                      </p:cBhvr>
                                      <p:tavLst>
                                        <p:tav tm="0">
                                          <p:val>
                                            <p:strVal val="#ppt_x"/>
                                          </p:val>
                                        </p:tav>
                                        <p:tav tm="100000">
                                          <p:val>
                                            <p:strVal val="#ppt_x"/>
                                          </p:val>
                                        </p:tav>
                                      </p:tavLst>
                                    </p:anim>
                                    <p:anim calcmode="lin" valueType="num">
                                      <p:cBhvr>
                                        <p:cTn id="9" dur="1000" fill="hold"/>
                                        <p:tgtEl>
                                          <p:spTgt spid="7782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7828"/>
                                        </p:tgtEl>
                                        <p:attrNameLst>
                                          <p:attrName>style.visibility</p:attrName>
                                        </p:attrNameLst>
                                      </p:cBhvr>
                                      <p:to>
                                        <p:strVal val="visible"/>
                                      </p:to>
                                    </p:set>
                                    <p:animEffect transition="in" filter="fade">
                                      <p:cBhvr>
                                        <p:cTn id="12" dur="1000"/>
                                        <p:tgtEl>
                                          <p:spTgt spid="77828"/>
                                        </p:tgtEl>
                                      </p:cBhvr>
                                    </p:animEffect>
                                    <p:anim calcmode="lin" valueType="num">
                                      <p:cBhvr>
                                        <p:cTn id="13" dur="1000" fill="hold"/>
                                        <p:tgtEl>
                                          <p:spTgt spid="77828"/>
                                        </p:tgtEl>
                                        <p:attrNameLst>
                                          <p:attrName>ppt_x</p:attrName>
                                        </p:attrNameLst>
                                      </p:cBhvr>
                                      <p:tavLst>
                                        <p:tav tm="0">
                                          <p:val>
                                            <p:strVal val="#ppt_x"/>
                                          </p:val>
                                        </p:tav>
                                        <p:tav tm="100000">
                                          <p:val>
                                            <p:strVal val="#ppt_x"/>
                                          </p:val>
                                        </p:tav>
                                      </p:tavLst>
                                    </p:anim>
                                    <p:anim calcmode="lin" valueType="num">
                                      <p:cBhvr>
                                        <p:cTn id="14" dur="1000" fill="hold"/>
                                        <p:tgtEl>
                                          <p:spTgt spid="778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ldLvl="0"/>
      <p:bldP spid="77828"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p:cNvSpPr/>
          <p:nvPr/>
        </p:nvSpPr>
        <p:spPr>
          <a:xfrm>
            <a:off x="2605446" y="2502256"/>
            <a:ext cx="1573771" cy="67437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50000"/>
              </a:lnSpc>
              <a:spcBef>
                <a:spcPct val="0"/>
              </a:spcBef>
              <a:buClr>
                <a:schemeClr val="accent2"/>
              </a:buClr>
              <a:buNone/>
            </a:pPr>
            <a:r>
              <a:rPr lang="zh-CN" altLang="en-US" sz="253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无危则安</a:t>
            </a:r>
          </a:p>
        </p:txBody>
      </p:sp>
      <p:sp>
        <p:nvSpPr>
          <p:cNvPr id="22542" name="Rectangle 2"/>
          <p:cNvSpPr/>
          <p:nvPr/>
        </p:nvSpPr>
        <p:spPr>
          <a:xfrm>
            <a:off x="817880" y="1097915"/>
            <a:ext cx="11803380" cy="368300"/>
          </a:xfrm>
          <a:prstGeom prst="rect">
            <a:avLst/>
          </a:prstGeom>
          <a:noFill/>
          <a:ln w="9525">
            <a:noFill/>
          </a:ln>
        </p:spPr>
        <p:txBody>
          <a:bodyPr wrap="squar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800" dirty="0">
                <a:latin typeface="黑体" panose="02010609060101010101" pitchFamily="49" charset="-122"/>
              </a:rPr>
              <a:t>流程表单</a:t>
            </a:r>
            <a:r>
              <a:rPr lang="en-US" altLang="zh-CN" sz="1800" dirty="0">
                <a:latin typeface="黑体" panose="02010609060101010101" pitchFamily="49" charset="-122"/>
              </a:rPr>
              <a:t>SDK</a:t>
            </a:r>
            <a:r>
              <a:rPr lang="zh-CN" altLang="en-US" sz="1800" dirty="0">
                <a:latin typeface="黑体" panose="02010609060101010101" pitchFamily="49" charset="-122"/>
              </a:rPr>
              <a:t>链接：https://e-cloudstore.com/doc.html?appId=98cb7a20fae34aa3a7e3a3381dd8764e</a:t>
            </a:r>
          </a:p>
        </p:txBody>
      </p:sp>
      <p:sp>
        <p:nvSpPr>
          <p:cNvPr id="7" name="任意多边形 6"/>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7" name="Content Placeholder 2"/>
          <p:cNvSpPr txBox="1"/>
          <p:nvPr/>
        </p:nvSpPr>
        <p:spPr>
          <a:xfrm>
            <a:off x="596265" y="8826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01  </a:t>
            </a:r>
            <a:r>
              <a:rPr lang="zh-CN" altLang="en-US" sz="3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流程表单</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812800" y="2464435"/>
            <a:ext cx="10424160" cy="1198880"/>
          </a:xfrm>
          <a:prstGeom prst="rect">
            <a:avLst/>
          </a:prstGeom>
          <a:noFill/>
        </p:spPr>
        <p:txBody>
          <a:bodyPr wrap="square" rtlCol="0">
            <a:spAutoFit/>
          </a:bodyPr>
          <a:lstStyle/>
          <a:p>
            <a:r>
              <a:rPr lang="en-US" altLang="zh-CN"/>
              <a:t>1.</a:t>
            </a:r>
            <a:r>
              <a:rPr lang="zh-CN" altLang="en-US"/>
              <a:t>注册自定义事件（保存、提交、退回、强制收回等等）</a:t>
            </a:r>
          </a:p>
          <a:p>
            <a:r>
              <a:rPr lang="en-US" altLang="zh-CN"/>
              <a:t>2.</a:t>
            </a:r>
            <a:r>
              <a:rPr lang="zh-CN" altLang="en-US"/>
              <a:t>表单字段的基础操作（获取修改表单字段的值、获取改变字段的显示属、触发指定字段的联动等等）</a:t>
            </a:r>
          </a:p>
          <a:p>
            <a:r>
              <a:rPr lang="en-US" altLang="zh-CN"/>
              <a:t>3.</a:t>
            </a:r>
            <a:r>
              <a:rPr lang="zh-CN" altLang="en-US"/>
              <a:t>表单字段的改变事件（字段值变化的时候会触发自定义函数）</a:t>
            </a:r>
          </a:p>
          <a:p>
            <a:r>
              <a:rPr lang="en-US" altLang="zh-CN"/>
              <a:t>4.</a:t>
            </a:r>
            <a:r>
              <a:rPr lang="zh-CN" altLang="en-US"/>
              <a:t>明细表相关的操作（添加明细、删除明细、选中明细行等等）</a:t>
            </a:r>
          </a:p>
        </p:txBody>
      </p:sp>
      <p:sp>
        <p:nvSpPr>
          <p:cNvPr id="11" name="圆角矩形 10"/>
          <p:cNvSpPr/>
          <p:nvPr/>
        </p:nvSpPr>
        <p:spPr>
          <a:xfrm>
            <a:off x="884482" y="1816379"/>
            <a:ext cx="2799303" cy="5692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900" b="1" i="0" u="none" strike="noStrike" kern="1200" cap="none" spc="0" normalizeH="0" baseline="0" noProof="0">
                <a:ln>
                  <a:noFill/>
                </a:ln>
                <a:solidFill>
                  <a:schemeClr val="lt1"/>
                </a:solidFill>
                <a:effectLst/>
                <a:uLnTx/>
                <a:uFillTx/>
                <a:latin typeface="+mn-lt"/>
                <a:ea typeface="+mn-ea"/>
                <a:cs typeface="+mn-cs"/>
              </a:rPr>
              <a:t>流程表单的常见用法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p:nvPr/>
        </p:nvSpPr>
        <p:spPr>
          <a:xfrm>
            <a:off x="1729827" y="5744519"/>
            <a:ext cx="1833275" cy="41529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110" b="1" dirty="0">
                <a:solidFill>
                  <a:schemeClr val="bg1"/>
                </a:solidFill>
                <a:latin typeface="微软雅黑" panose="020B0503020204020204" pitchFamily="34" charset="-122"/>
                <a:ea typeface="微软雅黑" panose="020B0503020204020204" pitchFamily="34" charset="-122"/>
              </a:rPr>
              <a:t>高温高压</a:t>
            </a:r>
          </a:p>
        </p:txBody>
      </p:sp>
      <p:sp>
        <p:nvSpPr>
          <p:cNvPr id="77828" name="Text Box 4"/>
          <p:cNvSpPr txBox="1"/>
          <p:nvPr/>
        </p:nvSpPr>
        <p:spPr>
          <a:xfrm>
            <a:off x="9468093" y="5764609"/>
            <a:ext cx="738332" cy="41529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110" b="1" dirty="0">
                <a:solidFill>
                  <a:schemeClr val="bg1"/>
                </a:solidFill>
                <a:latin typeface="微软雅黑" panose="020B0503020204020204" pitchFamily="34" charset="-122"/>
                <a:ea typeface="微软雅黑" panose="020B0503020204020204" pitchFamily="34" charset="-122"/>
              </a:rPr>
              <a:t>行</a:t>
            </a:r>
          </a:p>
        </p:txBody>
      </p:sp>
      <p:sp>
        <p:nvSpPr>
          <p:cNvPr id="10" name="任意多边形 9"/>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2"/>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05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编写</a:t>
            </a:r>
            <a:r>
              <a:rPr lang="en-US" altLang="zh-CN" sz="3000" kern="100" dirty="0">
                <a:latin typeface="微软雅黑" panose="020B0503020204020204" pitchFamily="34" charset="-122"/>
                <a:ea typeface="微软雅黑" panose="020B0503020204020204" pitchFamily="34" charset="-122"/>
                <a:cs typeface="Times New Roman" panose="02020603050405020304" pitchFamily="18" charset="0"/>
                <a:sym typeface="+mn-ea"/>
              </a:rPr>
              <a:t>jersey</a:t>
            </a:r>
            <a:r>
              <a:rPr lang="zh-CN" altLang="en-US" sz="3000" kern="100" dirty="0">
                <a:latin typeface="微软雅黑" panose="020B0503020204020204" pitchFamily="34" charset="-122"/>
                <a:ea typeface="微软雅黑" panose="020B0503020204020204" pitchFamily="34" charset="-122"/>
                <a:cs typeface="Times New Roman" panose="02020603050405020304" pitchFamily="18" charset="0"/>
                <a:sym typeface="+mn-ea"/>
              </a:rPr>
              <a:t>接口</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740410" y="840740"/>
            <a:ext cx="244475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、访问接口</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pic>
        <p:nvPicPr>
          <p:cNvPr id="5" name="图片 4"/>
          <p:cNvPicPr>
            <a:picLocks noChangeAspect="1"/>
          </p:cNvPicPr>
          <p:nvPr/>
        </p:nvPicPr>
        <p:blipFill>
          <a:blip r:embed="rId4"/>
          <a:stretch>
            <a:fillRect/>
          </a:stretch>
        </p:blipFill>
        <p:spPr>
          <a:xfrm>
            <a:off x="812800" y="1744345"/>
            <a:ext cx="4526280" cy="1287780"/>
          </a:xfrm>
          <a:prstGeom prst="rect">
            <a:avLst/>
          </a:prstGeom>
        </p:spPr>
      </p:pic>
      <p:pic>
        <p:nvPicPr>
          <p:cNvPr id="7" name="图片 6"/>
          <p:cNvPicPr>
            <a:picLocks noChangeAspect="1"/>
          </p:cNvPicPr>
          <p:nvPr/>
        </p:nvPicPr>
        <p:blipFill>
          <a:blip r:embed="rId5"/>
          <a:stretch>
            <a:fillRect/>
          </a:stretch>
        </p:blipFill>
        <p:spPr>
          <a:xfrm>
            <a:off x="812800" y="3616325"/>
            <a:ext cx="4130040" cy="1127760"/>
          </a:xfrm>
          <a:prstGeom prst="rect">
            <a:avLst/>
          </a:prstGeom>
        </p:spPr>
      </p:pic>
      <p:sp>
        <p:nvSpPr>
          <p:cNvPr id="12" name="圆角矩形标注 11"/>
          <p:cNvSpPr/>
          <p:nvPr/>
        </p:nvSpPr>
        <p:spPr>
          <a:xfrm>
            <a:off x="8013065" y="1892659"/>
            <a:ext cx="2817495" cy="619678"/>
          </a:xfrm>
          <a:prstGeom prst="wedgeRoundRectCallout">
            <a:avLst>
              <a:gd name="adj1" fmla="val -124780"/>
              <a:gd name="adj2" fmla="val -11048"/>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未登录访问系统</a:t>
            </a:r>
          </a:p>
        </p:txBody>
      </p:sp>
      <p:sp>
        <p:nvSpPr>
          <p:cNvPr id="13" name="圆角矩形标注 12"/>
          <p:cNvSpPr/>
          <p:nvPr/>
        </p:nvSpPr>
        <p:spPr>
          <a:xfrm>
            <a:off x="7797165" y="3832161"/>
            <a:ext cx="2817495" cy="619254"/>
          </a:xfrm>
          <a:prstGeom prst="wedgeRoundRectCallout">
            <a:avLst>
              <a:gd name="adj1" fmla="val -124780"/>
              <a:gd name="adj2" fmla="val -11048"/>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登陆成功提示</a:t>
            </a:r>
          </a:p>
        </p:txBody>
      </p:sp>
    </p:spTree>
  </p:cSld>
  <p:clrMapOvr>
    <a:masterClrMapping/>
  </p:clrMapOvr>
  <p:transition spd="med">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fade">
                                      <p:cBhvr>
                                        <p:cTn id="7" dur="1000"/>
                                        <p:tgtEl>
                                          <p:spTgt spid="77827"/>
                                        </p:tgtEl>
                                      </p:cBhvr>
                                    </p:animEffect>
                                    <p:anim calcmode="lin" valueType="num">
                                      <p:cBhvr>
                                        <p:cTn id="8" dur="1000" fill="hold"/>
                                        <p:tgtEl>
                                          <p:spTgt spid="77827"/>
                                        </p:tgtEl>
                                        <p:attrNameLst>
                                          <p:attrName>ppt_x</p:attrName>
                                        </p:attrNameLst>
                                      </p:cBhvr>
                                      <p:tavLst>
                                        <p:tav tm="0">
                                          <p:val>
                                            <p:strVal val="#ppt_x"/>
                                          </p:val>
                                        </p:tav>
                                        <p:tav tm="100000">
                                          <p:val>
                                            <p:strVal val="#ppt_x"/>
                                          </p:val>
                                        </p:tav>
                                      </p:tavLst>
                                    </p:anim>
                                    <p:anim calcmode="lin" valueType="num">
                                      <p:cBhvr>
                                        <p:cTn id="9" dur="1000" fill="hold"/>
                                        <p:tgtEl>
                                          <p:spTgt spid="7782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7828"/>
                                        </p:tgtEl>
                                        <p:attrNameLst>
                                          <p:attrName>style.visibility</p:attrName>
                                        </p:attrNameLst>
                                      </p:cBhvr>
                                      <p:to>
                                        <p:strVal val="visible"/>
                                      </p:to>
                                    </p:set>
                                    <p:animEffect transition="in" filter="fade">
                                      <p:cBhvr>
                                        <p:cTn id="12" dur="1000"/>
                                        <p:tgtEl>
                                          <p:spTgt spid="77828"/>
                                        </p:tgtEl>
                                      </p:cBhvr>
                                    </p:animEffect>
                                    <p:anim calcmode="lin" valueType="num">
                                      <p:cBhvr>
                                        <p:cTn id="13" dur="1000" fill="hold"/>
                                        <p:tgtEl>
                                          <p:spTgt spid="77828"/>
                                        </p:tgtEl>
                                        <p:attrNameLst>
                                          <p:attrName>ppt_x</p:attrName>
                                        </p:attrNameLst>
                                      </p:cBhvr>
                                      <p:tavLst>
                                        <p:tav tm="0">
                                          <p:val>
                                            <p:strVal val="#ppt_x"/>
                                          </p:val>
                                        </p:tav>
                                        <p:tav tm="100000">
                                          <p:val>
                                            <p:strVal val="#ppt_x"/>
                                          </p:val>
                                        </p:tav>
                                      </p:tavLst>
                                    </p:anim>
                                    <p:anim calcmode="lin" valueType="num">
                                      <p:cBhvr>
                                        <p:cTn id="14" dur="1000" fill="hold"/>
                                        <p:tgtEl>
                                          <p:spTgt spid="778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ldLvl="0"/>
      <p:bldP spid="77828" grpId="0" bldLvl="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p:nvPr/>
        </p:nvSpPr>
        <p:spPr>
          <a:xfrm>
            <a:off x="1729827" y="5744519"/>
            <a:ext cx="1833275" cy="41529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110" b="1" dirty="0">
                <a:solidFill>
                  <a:schemeClr val="bg1"/>
                </a:solidFill>
                <a:latin typeface="微软雅黑" panose="020B0503020204020204" pitchFamily="34" charset="-122"/>
                <a:ea typeface="微软雅黑" panose="020B0503020204020204" pitchFamily="34" charset="-122"/>
              </a:rPr>
              <a:t>高温高压</a:t>
            </a:r>
          </a:p>
        </p:txBody>
      </p:sp>
      <p:sp>
        <p:nvSpPr>
          <p:cNvPr id="77828" name="Text Box 4"/>
          <p:cNvSpPr txBox="1"/>
          <p:nvPr/>
        </p:nvSpPr>
        <p:spPr>
          <a:xfrm>
            <a:off x="9468093" y="5764609"/>
            <a:ext cx="738332" cy="41529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110" b="1" dirty="0">
                <a:solidFill>
                  <a:schemeClr val="bg1"/>
                </a:solidFill>
                <a:latin typeface="微软雅黑" panose="020B0503020204020204" pitchFamily="34" charset="-122"/>
                <a:ea typeface="微软雅黑" panose="020B0503020204020204" pitchFamily="34" charset="-122"/>
              </a:rPr>
              <a:t>行</a:t>
            </a:r>
          </a:p>
        </p:txBody>
      </p:sp>
      <p:sp>
        <p:nvSpPr>
          <p:cNvPr id="10" name="任意多边形 9"/>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2"/>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05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发布外部访问</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圆角矩形 7"/>
          <p:cNvSpPr/>
          <p:nvPr/>
        </p:nvSpPr>
        <p:spPr>
          <a:xfrm>
            <a:off x="740410" y="840740"/>
            <a:ext cx="244475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、配置白名单</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6" name="圆角矩形标注 5"/>
          <p:cNvSpPr/>
          <p:nvPr/>
        </p:nvSpPr>
        <p:spPr>
          <a:xfrm>
            <a:off x="8445500" y="1416229"/>
            <a:ext cx="4307205" cy="1836062"/>
          </a:xfrm>
          <a:prstGeom prst="wedgeRoundRectCallout">
            <a:avLst>
              <a:gd name="adj1" fmla="val -73308"/>
              <a:gd name="adj2" fmla="val -11262"/>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600">
                <a:solidFill>
                  <a:schemeClr val="bg1"/>
                </a:solidFill>
                <a:sym typeface="+mn-ea"/>
              </a:rPr>
              <a:t>如果需要免登录访问，需要配置</a:t>
            </a:r>
            <a:r>
              <a:rPr lang="zh-CN" altLang="en-US" sz="1600" dirty="0">
                <a:solidFill>
                  <a:schemeClr val="bg1"/>
                </a:solidFill>
                <a:latin typeface="微软雅黑" panose="020B0503020204020204" pitchFamily="34" charset="-122"/>
                <a:ea typeface="微软雅黑" panose="020B0503020204020204" pitchFamily="34" charset="-122"/>
                <a:sym typeface="+mn-ea"/>
              </a:rPr>
              <a:t>白名单。路径：/ecology/WEB-INF/prop</a:t>
            </a:r>
            <a:r>
              <a:rPr lang="en-US" altLang="zh-CN" sz="1600" dirty="0">
                <a:solidFill>
                  <a:schemeClr val="bg1"/>
                </a:solidFill>
                <a:latin typeface="微软雅黑" panose="020B0503020204020204" pitchFamily="34" charset="-122"/>
                <a:ea typeface="微软雅黑" panose="020B0503020204020204" pitchFamily="34" charset="-122"/>
                <a:sym typeface="+mn-ea"/>
              </a:rPr>
              <a:t>/weaver_session_filter.properties</a:t>
            </a:r>
            <a:r>
              <a:rPr lang="zh-CN" altLang="en-US" sz="1600" dirty="0">
                <a:solidFill>
                  <a:schemeClr val="bg1"/>
                </a:solidFill>
                <a:latin typeface="微软雅黑" panose="020B0503020204020204" pitchFamily="34" charset="-122"/>
                <a:ea typeface="微软雅黑" panose="020B0503020204020204" pitchFamily="34" charset="-122"/>
                <a:sym typeface="+mn-ea"/>
              </a:rPr>
              <a:t>。修改完，重启服务</a:t>
            </a:r>
            <a:endParaRPr lang="zh-CN" altLang="en-US" sz="1600" spc="100">
              <a:solidFill>
                <a:schemeClr val="bg1"/>
              </a:solidFill>
              <a:uFillTx/>
              <a:latin typeface="微软雅黑" panose="020B0503020204020204" pitchFamily="34" charset="-122"/>
              <a:ea typeface="微软雅黑" panose="020B0503020204020204" pitchFamily="34" charset="-122"/>
              <a:cs typeface="+mn-ea"/>
              <a:sym typeface="+mn-ea"/>
            </a:endParaRPr>
          </a:p>
        </p:txBody>
      </p:sp>
      <p:pic>
        <p:nvPicPr>
          <p:cNvPr id="9" name="图片 8"/>
          <p:cNvPicPr>
            <a:picLocks noChangeAspect="1"/>
          </p:cNvPicPr>
          <p:nvPr/>
        </p:nvPicPr>
        <p:blipFill>
          <a:blip r:embed="rId4"/>
          <a:stretch>
            <a:fillRect/>
          </a:stretch>
        </p:blipFill>
        <p:spPr>
          <a:xfrm>
            <a:off x="596265" y="1528445"/>
            <a:ext cx="6804660" cy="2537460"/>
          </a:xfrm>
          <a:prstGeom prst="rect">
            <a:avLst/>
          </a:prstGeom>
        </p:spPr>
      </p:pic>
      <p:sp>
        <p:nvSpPr>
          <p:cNvPr id="11" name="文本框 10"/>
          <p:cNvSpPr txBox="1"/>
          <p:nvPr/>
        </p:nvSpPr>
        <p:spPr>
          <a:xfrm>
            <a:off x="577215" y="4552315"/>
            <a:ext cx="6801485" cy="368300"/>
          </a:xfrm>
          <a:prstGeom prst="rect">
            <a:avLst/>
          </a:prstGeom>
          <a:noFill/>
        </p:spPr>
        <p:txBody>
          <a:bodyPr wrap="none" rtlCol="0">
            <a:spAutoFit/>
          </a:bodyPr>
          <a:lstStyle/>
          <a:p>
            <a:pPr algn="l"/>
            <a:r>
              <a:rPr lang="zh-CN" altLang="en-US"/>
              <a:t>泛微OA安全管理后台：http:// IP+端口 /security/monitor/Monitor.jsp</a:t>
            </a:r>
          </a:p>
        </p:txBody>
      </p:sp>
    </p:spTree>
  </p:cSld>
  <p:clrMapOvr>
    <a:masterClrMapping/>
  </p:clrMapOvr>
  <p:transition spd="med">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fade">
                                      <p:cBhvr>
                                        <p:cTn id="7" dur="1000"/>
                                        <p:tgtEl>
                                          <p:spTgt spid="77827"/>
                                        </p:tgtEl>
                                      </p:cBhvr>
                                    </p:animEffect>
                                    <p:anim calcmode="lin" valueType="num">
                                      <p:cBhvr>
                                        <p:cTn id="8" dur="1000" fill="hold"/>
                                        <p:tgtEl>
                                          <p:spTgt spid="77827"/>
                                        </p:tgtEl>
                                        <p:attrNameLst>
                                          <p:attrName>ppt_x</p:attrName>
                                        </p:attrNameLst>
                                      </p:cBhvr>
                                      <p:tavLst>
                                        <p:tav tm="0">
                                          <p:val>
                                            <p:strVal val="#ppt_x"/>
                                          </p:val>
                                        </p:tav>
                                        <p:tav tm="100000">
                                          <p:val>
                                            <p:strVal val="#ppt_x"/>
                                          </p:val>
                                        </p:tav>
                                      </p:tavLst>
                                    </p:anim>
                                    <p:anim calcmode="lin" valueType="num">
                                      <p:cBhvr>
                                        <p:cTn id="9" dur="1000" fill="hold"/>
                                        <p:tgtEl>
                                          <p:spTgt spid="7782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7828"/>
                                        </p:tgtEl>
                                        <p:attrNameLst>
                                          <p:attrName>style.visibility</p:attrName>
                                        </p:attrNameLst>
                                      </p:cBhvr>
                                      <p:to>
                                        <p:strVal val="visible"/>
                                      </p:to>
                                    </p:set>
                                    <p:animEffect transition="in" filter="fade">
                                      <p:cBhvr>
                                        <p:cTn id="12" dur="1000"/>
                                        <p:tgtEl>
                                          <p:spTgt spid="77828"/>
                                        </p:tgtEl>
                                      </p:cBhvr>
                                    </p:animEffect>
                                    <p:anim calcmode="lin" valueType="num">
                                      <p:cBhvr>
                                        <p:cTn id="13" dur="1000" fill="hold"/>
                                        <p:tgtEl>
                                          <p:spTgt spid="77828"/>
                                        </p:tgtEl>
                                        <p:attrNameLst>
                                          <p:attrName>ppt_x</p:attrName>
                                        </p:attrNameLst>
                                      </p:cBhvr>
                                      <p:tavLst>
                                        <p:tav tm="0">
                                          <p:val>
                                            <p:strVal val="#ppt_x"/>
                                          </p:val>
                                        </p:tav>
                                        <p:tav tm="100000">
                                          <p:val>
                                            <p:strVal val="#ppt_x"/>
                                          </p:val>
                                        </p:tav>
                                      </p:tavLst>
                                    </p:anim>
                                    <p:anim calcmode="lin" valueType="num">
                                      <p:cBhvr>
                                        <p:cTn id="14" dur="1000" fill="hold"/>
                                        <p:tgtEl>
                                          <p:spTgt spid="778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ldLvl="0"/>
      <p:bldP spid="77828" grpId="0" bldLvl="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5063259" y="2117400"/>
            <a:ext cx="2935250" cy="829746"/>
          </a:xfrm>
          <a:prstGeom prst="rect">
            <a:avLst/>
          </a:prstGeom>
          <a:noFill/>
        </p:spPr>
        <p:txBody>
          <a:bodyPr wrap="square" lIns="95095" tIns="49557" rIns="95095" bIns="49557" rtlCol="0" anchor="b" anchorCtr="0">
            <a:normAutofit fontScale="97500"/>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464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rPr>
              <a:t>第六章节</a:t>
            </a:r>
          </a:p>
        </p:txBody>
      </p:sp>
      <p:cxnSp>
        <p:nvCxnSpPr>
          <p:cNvPr id="42" name="直接连接符 41"/>
          <p:cNvCxnSpPr/>
          <p:nvPr>
            <p:custDataLst>
              <p:tags r:id="rId3"/>
            </p:custDataLst>
          </p:nvPr>
        </p:nvCxnSpPr>
        <p:spPr>
          <a:xfrm>
            <a:off x="4016534" y="2531938"/>
            <a:ext cx="796261" cy="0"/>
          </a:xfrm>
          <a:prstGeom prst="line">
            <a:avLst/>
          </a:prstGeom>
          <a:noFill/>
          <a:ln w="6350" cap="flat" cmpd="sng" algn="ctr">
            <a:solidFill>
              <a:schemeClr val="accent1"/>
            </a:solidFill>
            <a:prstDash val="solid"/>
            <a:miter lim="800000"/>
          </a:ln>
          <a:effectLst/>
        </p:spPr>
      </p:cxnSp>
      <p:cxnSp>
        <p:nvCxnSpPr>
          <p:cNvPr id="43" name="直接连接符 42"/>
          <p:cNvCxnSpPr/>
          <p:nvPr>
            <p:custDataLst>
              <p:tags r:id="rId4"/>
            </p:custDataLst>
          </p:nvPr>
        </p:nvCxnSpPr>
        <p:spPr>
          <a:xfrm>
            <a:off x="8249574" y="2531938"/>
            <a:ext cx="796261" cy="0"/>
          </a:xfrm>
          <a:prstGeom prst="line">
            <a:avLst/>
          </a:prstGeom>
          <a:noFill/>
          <a:ln w="6350" cap="flat" cmpd="sng" algn="ctr">
            <a:solidFill>
              <a:schemeClr val="accent1"/>
            </a:solidFill>
            <a:prstDash val="solid"/>
            <a:miter lim="800000"/>
          </a:ln>
          <a:effectLst/>
        </p:spPr>
      </p:cxnSp>
      <p:sp>
        <p:nvSpPr>
          <p:cNvPr id="2" name="标题 1"/>
          <p:cNvSpPr>
            <a:spLocks noGrp="1"/>
          </p:cNvSpPr>
          <p:nvPr>
            <p:ph type="ctrTitle" idx="13"/>
            <p:custDataLst>
              <p:tags r:id="rId5"/>
            </p:custDataLst>
          </p:nvPr>
        </p:nvSpPr>
        <p:spPr>
          <a:xfrm>
            <a:off x="2468880" y="3472815"/>
            <a:ext cx="8239760" cy="1024890"/>
          </a:xfrm>
        </p:spPr>
        <p:txBody>
          <a:bodyPr wrap="square">
            <a:normAutofit fontScale="90000"/>
          </a:bodyPr>
          <a:lstStyle/>
          <a:p>
            <a: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怎么写WebService并发布</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3"/>
          <p:cNvSpPr txBox="1"/>
          <p:nvPr/>
        </p:nvSpPr>
        <p:spPr>
          <a:xfrm>
            <a:off x="733425" y="951865"/>
            <a:ext cx="7143115" cy="1568450"/>
          </a:xfrm>
          <a:prstGeom prst="rect">
            <a:avLst/>
          </a:prstGeom>
          <a:noFill/>
          <a:ln w="9525">
            <a:noFill/>
          </a:ln>
        </p:spPr>
        <p:txBody>
          <a:bodyPr wrap="square" anchor="ctr">
            <a:spAutoFit/>
          </a:bodyPr>
          <a:lstStyle/>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package weaver.interfaces.practise;</a:t>
            </a:r>
          </a:p>
          <a:p>
            <a:pPr>
              <a:buFont typeface="Arial" panose="020B0604020202020204" pitchFamily="34" charset="0"/>
            </a:pPr>
            <a:endParaRPr sz="1600" dirty="0">
              <a:solidFill>
                <a:srgbClr val="000000"/>
              </a:solidFill>
              <a:latin typeface="微软雅黑" panose="020B0503020204020204" pitchFamily="34" charset="-122"/>
              <a:ea typeface="微软雅黑" panose="020B0503020204020204" pitchFamily="34" charset="-122"/>
            </a:endParaRPr>
          </a:p>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public interface MyWebservices {</a:t>
            </a:r>
          </a:p>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    String sayHello(String param);</a:t>
            </a:r>
          </a:p>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pitchFamily="34" charset="0"/>
            </a:pPr>
            <a:endParaRPr sz="1600" dirty="0">
              <a:solidFill>
                <a:srgbClr val="000000"/>
              </a:solidFill>
              <a:latin typeface="微软雅黑" panose="020B0503020204020204" pitchFamily="34" charset="-122"/>
              <a:ea typeface="微软雅黑" panose="020B0503020204020204" pitchFamily="34" charset="-122"/>
            </a:endParaRPr>
          </a:p>
        </p:txBody>
      </p:sp>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06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编写一个</a:t>
            </a:r>
            <a:r>
              <a:rPr lang="en-US" altLang="zh-CN"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webservice</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接口</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圆角矩形标注 3"/>
          <p:cNvSpPr/>
          <p:nvPr/>
        </p:nvSpPr>
        <p:spPr>
          <a:xfrm>
            <a:off x="6717665" y="1311846"/>
            <a:ext cx="2106930" cy="619254"/>
          </a:xfrm>
          <a:prstGeom prst="wedgeRoundRectCallout">
            <a:avLst>
              <a:gd name="adj1" fmla="val -114496"/>
              <a:gd name="adj2" fmla="val -9793"/>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编写接口</a:t>
            </a:r>
          </a:p>
        </p:txBody>
      </p:sp>
      <p:sp>
        <p:nvSpPr>
          <p:cNvPr id="5" name="圆角矩形标注 4"/>
          <p:cNvSpPr/>
          <p:nvPr/>
        </p:nvSpPr>
        <p:spPr>
          <a:xfrm>
            <a:off x="7941310" y="4408106"/>
            <a:ext cx="2106930" cy="619254"/>
          </a:xfrm>
          <a:prstGeom prst="wedgeRoundRectCallout">
            <a:avLst>
              <a:gd name="adj1" fmla="val -114496"/>
              <a:gd name="adj2" fmla="val -9793"/>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实现类</a:t>
            </a:r>
          </a:p>
        </p:txBody>
      </p:sp>
      <p:sp>
        <p:nvSpPr>
          <p:cNvPr id="7" name="文本框 6"/>
          <p:cNvSpPr txBox="1"/>
          <p:nvPr/>
        </p:nvSpPr>
        <p:spPr>
          <a:xfrm>
            <a:off x="558800" y="3832225"/>
            <a:ext cx="6158865" cy="2306955"/>
          </a:xfrm>
          <a:prstGeom prst="rect">
            <a:avLst/>
          </a:prstGeom>
          <a:noFill/>
        </p:spPr>
        <p:txBody>
          <a:bodyPr wrap="none" rtlCol="0">
            <a:spAutoFit/>
          </a:bodyPr>
          <a:lstStyle/>
          <a:p>
            <a:pPr algn="l">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sym typeface="+mn-ea"/>
              </a:rPr>
              <a:t>package weaver.interfaces.practise;</a:t>
            </a:r>
            <a:endParaRPr sz="1600" dirty="0">
              <a:solidFill>
                <a:srgbClr val="000000"/>
              </a:solidFill>
              <a:latin typeface="微软雅黑" panose="020B0503020204020204" pitchFamily="34" charset="-122"/>
              <a:ea typeface="微软雅黑" panose="020B0503020204020204" pitchFamily="34" charset="-122"/>
            </a:endParaRPr>
          </a:p>
          <a:p>
            <a:pPr algn="l">
              <a:buFont typeface="Arial" panose="020B0604020202020204" pitchFamily="34" charset="0"/>
            </a:pPr>
            <a:endParaRPr sz="1600" dirty="0">
              <a:solidFill>
                <a:srgbClr val="000000"/>
              </a:solidFill>
              <a:latin typeface="微软雅黑" panose="020B0503020204020204" pitchFamily="34" charset="-122"/>
              <a:ea typeface="微软雅黑" panose="020B0503020204020204" pitchFamily="34" charset="-122"/>
            </a:endParaRPr>
          </a:p>
          <a:p>
            <a:pPr algn="l">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sym typeface="+mn-ea"/>
              </a:rPr>
              <a:t>public class MyWebservicesImpl implements MyWebservices{</a:t>
            </a:r>
            <a:endParaRPr sz="1600" dirty="0">
              <a:solidFill>
                <a:srgbClr val="000000"/>
              </a:solidFill>
              <a:latin typeface="微软雅黑" panose="020B0503020204020204" pitchFamily="34" charset="-122"/>
              <a:ea typeface="微软雅黑" panose="020B0503020204020204" pitchFamily="34" charset="-122"/>
            </a:endParaRPr>
          </a:p>
          <a:p>
            <a:pPr algn="l">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sym typeface="+mn-ea"/>
              </a:rPr>
              <a:t>    @Override</a:t>
            </a:r>
            <a:endParaRPr sz="1600" dirty="0">
              <a:solidFill>
                <a:srgbClr val="000000"/>
              </a:solidFill>
              <a:latin typeface="微软雅黑" panose="020B0503020204020204" pitchFamily="34" charset="-122"/>
              <a:ea typeface="微软雅黑" panose="020B0503020204020204" pitchFamily="34" charset="-122"/>
            </a:endParaRPr>
          </a:p>
          <a:p>
            <a:pPr algn="l">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sym typeface="+mn-ea"/>
              </a:rPr>
              <a:t>    public String sayHello(String param) {</a:t>
            </a:r>
            <a:endParaRPr sz="1600" dirty="0">
              <a:solidFill>
                <a:srgbClr val="000000"/>
              </a:solidFill>
              <a:latin typeface="微软雅黑" panose="020B0503020204020204" pitchFamily="34" charset="-122"/>
              <a:ea typeface="微软雅黑" panose="020B0503020204020204" pitchFamily="34" charset="-122"/>
            </a:endParaRPr>
          </a:p>
          <a:p>
            <a:pPr algn="l">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sym typeface="+mn-ea"/>
              </a:rPr>
              <a:t>        //实现自己的逻辑</a:t>
            </a:r>
            <a:endParaRPr sz="1600" dirty="0">
              <a:solidFill>
                <a:srgbClr val="000000"/>
              </a:solidFill>
              <a:latin typeface="微软雅黑" panose="020B0503020204020204" pitchFamily="34" charset="-122"/>
              <a:ea typeface="微软雅黑" panose="020B0503020204020204" pitchFamily="34" charset="-122"/>
            </a:endParaRPr>
          </a:p>
          <a:p>
            <a:pPr algn="l">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sym typeface="+mn-ea"/>
              </a:rPr>
              <a:t>        return "Hello world: "+param;</a:t>
            </a:r>
            <a:endParaRPr sz="1600" dirty="0">
              <a:solidFill>
                <a:srgbClr val="000000"/>
              </a:solidFill>
              <a:latin typeface="微软雅黑" panose="020B0503020204020204" pitchFamily="34" charset="-122"/>
              <a:ea typeface="微软雅黑" panose="020B0503020204020204" pitchFamily="34" charset="-122"/>
            </a:endParaRPr>
          </a:p>
          <a:p>
            <a:pPr algn="l">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sym typeface="+mn-ea"/>
              </a:rPr>
              <a:t>    }</a:t>
            </a:r>
            <a:endParaRPr sz="1600" dirty="0">
              <a:solidFill>
                <a:srgbClr val="000000"/>
              </a:solidFill>
              <a:latin typeface="微软雅黑" panose="020B0503020204020204" pitchFamily="34" charset="-122"/>
              <a:ea typeface="微软雅黑" panose="020B0503020204020204" pitchFamily="34" charset="-122"/>
            </a:endParaRPr>
          </a:p>
          <a:p>
            <a:pPr algn="l">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sym typeface="+mn-ea"/>
              </a:rPr>
              <a:t>}</a:t>
            </a:r>
            <a:endParaRPr lang="zh-CN" altLang="en-US"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3"/>
          <p:cNvSpPr txBox="1"/>
          <p:nvPr/>
        </p:nvSpPr>
        <p:spPr>
          <a:xfrm>
            <a:off x="741045" y="1219200"/>
            <a:ext cx="10196830" cy="1814830"/>
          </a:xfrm>
          <a:prstGeom prst="rect">
            <a:avLst/>
          </a:prstGeom>
          <a:noFill/>
          <a:ln w="9525">
            <a:noFill/>
          </a:ln>
        </p:spPr>
        <p:txBody>
          <a:bodyPr wrap="square" anchor="ctr">
            <a:spAutoFit/>
          </a:bodyPr>
          <a:lstStyle/>
          <a:p>
            <a:pPr>
              <a:buFont typeface="Arial" panose="020B0604020202020204" pitchFamily="34" charset="0"/>
            </a:pPr>
            <a:r>
              <a:rPr lang="zh-CN" sz="1600" dirty="0">
                <a:solidFill>
                  <a:srgbClr val="000000"/>
                </a:solidFill>
                <a:latin typeface="微软雅黑" panose="020B0503020204020204" pitchFamily="34" charset="-122"/>
                <a:ea typeface="微软雅黑" panose="020B0503020204020204" pitchFamily="34" charset="-122"/>
              </a:rPr>
              <a:t>新增配置：</a:t>
            </a:r>
            <a:endParaRPr sz="1600" dirty="0">
              <a:solidFill>
                <a:srgbClr val="000000"/>
              </a:solidFill>
              <a:latin typeface="微软雅黑" panose="020B0503020204020204" pitchFamily="34" charset="-122"/>
              <a:ea typeface="微软雅黑" panose="020B0503020204020204" pitchFamily="34" charset="-122"/>
            </a:endParaRPr>
          </a:p>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&lt;service&gt; </a:t>
            </a:r>
          </a:p>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        &lt;name&gt;MyWebservices&lt;/name&gt;  </a:t>
            </a:r>
          </a:p>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        &lt;namespace&gt;practise.interfaces.weaver.com.cn&lt;/namespace&gt;  </a:t>
            </a:r>
          </a:p>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        &lt;serviceClass&gt;weaver.interfaces</a:t>
            </a:r>
            <a:r>
              <a:rPr 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xc</a:t>
            </a:r>
            <a:r>
              <a:rPr sz="1600" dirty="0">
                <a:solidFill>
                  <a:srgbClr val="000000"/>
                </a:solidFill>
                <a:latin typeface="微软雅黑" panose="020B0503020204020204" pitchFamily="34" charset="-122"/>
                <a:ea typeface="微软雅黑" panose="020B0503020204020204" pitchFamily="34" charset="-122"/>
              </a:rPr>
              <a:t>.practise.MyWebservices&lt;/serviceClass&gt;  </a:t>
            </a:r>
          </a:p>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        &lt;implementationClass&gt;weaver.interfaces</a:t>
            </a:r>
            <a:r>
              <a:rPr lang="en-US" sz="1600" dirty="0">
                <a:solidFill>
                  <a:srgbClr val="000000"/>
                </a:solidFill>
                <a:latin typeface="微软雅黑" panose="020B0503020204020204" pitchFamily="34" charset="-122"/>
                <a:ea typeface="微软雅黑" panose="020B0503020204020204" pitchFamily="34" charset="-122"/>
              </a:rPr>
              <a:t>.xc</a:t>
            </a:r>
            <a:r>
              <a:rPr sz="1600" dirty="0">
                <a:solidFill>
                  <a:srgbClr val="000000"/>
                </a:solidFill>
                <a:latin typeface="微软雅黑" panose="020B0503020204020204" pitchFamily="34" charset="-122"/>
                <a:ea typeface="微软雅黑" panose="020B0503020204020204" pitchFamily="34" charset="-122"/>
              </a:rPr>
              <a:t>.practise.MyWebservicesImpl&lt;/implementationClass&gt;</a:t>
            </a:r>
          </a:p>
          <a:p>
            <a:pPr>
              <a:buFont typeface="Arial" panose="020B0604020202020204" pitchFamily="34" charset="0"/>
            </a:pPr>
            <a:r>
              <a:rPr sz="1600" dirty="0">
                <a:solidFill>
                  <a:srgbClr val="000000"/>
                </a:solidFill>
                <a:latin typeface="微软雅黑" panose="020B0503020204020204" pitchFamily="34" charset="-122"/>
                <a:ea typeface="微软雅黑" panose="020B0503020204020204" pitchFamily="34" charset="-122"/>
              </a:rPr>
              <a:t>&lt;/service&gt;</a:t>
            </a:r>
          </a:p>
        </p:txBody>
      </p:sp>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06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发布接口</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圆角矩形标注 3"/>
          <p:cNvSpPr/>
          <p:nvPr/>
        </p:nvSpPr>
        <p:spPr>
          <a:xfrm>
            <a:off x="6933565" y="4268922"/>
            <a:ext cx="5709920" cy="2000617"/>
          </a:xfrm>
          <a:prstGeom prst="wedgeRoundRectCallout">
            <a:avLst>
              <a:gd name="adj1" fmla="val -79670"/>
              <a:gd name="adj2" fmla="val -8199"/>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2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编修改ecology/classbean/META-INF/xfire/services.xml文件增加要发布的接口，增加下面内容 </a:t>
            </a:r>
          </a:p>
          <a:p>
            <a:pPr algn="just" eaLnBrk="1" latinLnBrk="0" hangingPunct="1">
              <a:lnSpc>
                <a:spcPct val="150000"/>
              </a:lnSpc>
              <a:spcBef>
                <a:spcPts val="0"/>
              </a:spcBef>
              <a:spcAft>
                <a:spcPts val="0"/>
              </a:spcAft>
            </a:pPr>
            <a:r>
              <a:rPr lang="zh-CN" altLang="en-US" sz="12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name：为接口名称 </a:t>
            </a:r>
          </a:p>
          <a:p>
            <a:pPr algn="just" eaLnBrk="1" latinLnBrk="0" hangingPunct="1">
              <a:lnSpc>
                <a:spcPct val="150000"/>
              </a:lnSpc>
              <a:spcBef>
                <a:spcPts val="0"/>
              </a:spcBef>
              <a:spcAft>
                <a:spcPts val="0"/>
              </a:spcAft>
            </a:pPr>
            <a:r>
              <a:rPr lang="zh-CN" altLang="en-US" sz="12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namespace：命名空间 </a:t>
            </a:r>
          </a:p>
          <a:p>
            <a:pPr algn="just" eaLnBrk="1" latinLnBrk="0" hangingPunct="1">
              <a:lnSpc>
                <a:spcPct val="150000"/>
              </a:lnSpc>
              <a:spcBef>
                <a:spcPts val="0"/>
              </a:spcBef>
              <a:spcAft>
                <a:spcPts val="0"/>
              </a:spcAft>
            </a:pPr>
            <a:r>
              <a:rPr lang="zh-CN" altLang="en-US" sz="12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serviceClass：接口的包名加类名 </a:t>
            </a:r>
          </a:p>
          <a:p>
            <a:pPr algn="just" eaLnBrk="1" latinLnBrk="0" hangingPunct="1">
              <a:lnSpc>
                <a:spcPct val="150000"/>
              </a:lnSpc>
              <a:spcBef>
                <a:spcPts val="0"/>
              </a:spcBef>
              <a:spcAft>
                <a:spcPts val="0"/>
              </a:spcAft>
            </a:pPr>
            <a:r>
              <a:rPr lang="zh-CN" altLang="en-US" sz="12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implementationClass：接口的实现包名加类名</a:t>
            </a:r>
          </a:p>
        </p:txBody>
      </p:sp>
      <p:pic>
        <p:nvPicPr>
          <p:cNvPr id="6" name="图片 5"/>
          <p:cNvPicPr>
            <a:picLocks noChangeAspect="1"/>
          </p:cNvPicPr>
          <p:nvPr/>
        </p:nvPicPr>
        <p:blipFill>
          <a:blip r:embed="rId4"/>
          <a:stretch>
            <a:fillRect/>
          </a:stretch>
        </p:blipFill>
        <p:spPr>
          <a:xfrm>
            <a:off x="236855" y="5200650"/>
            <a:ext cx="6454140" cy="11506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06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发布接口</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p:cNvPicPr>
            <a:picLocks noChangeAspect="1"/>
          </p:cNvPicPr>
          <p:nvPr/>
        </p:nvPicPr>
        <p:blipFill>
          <a:blip r:embed="rId4"/>
          <a:stretch>
            <a:fillRect/>
          </a:stretch>
        </p:blipFill>
        <p:spPr>
          <a:xfrm>
            <a:off x="668655" y="951865"/>
            <a:ext cx="4770120" cy="4564380"/>
          </a:xfrm>
          <a:prstGeom prst="rect">
            <a:avLst/>
          </a:prstGeom>
        </p:spPr>
      </p:pic>
      <p:sp>
        <p:nvSpPr>
          <p:cNvPr id="7" name="圆角矩形标注 6"/>
          <p:cNvSpPr/>
          <p:nvPr/>
        </p:nvSpPr>
        <p:spPr>
          <a:xfrm>
            <a:off x="5132705" y="2320346"/>
            <a:ext cx="3772535" cy="1124472"/>
          </a:xfrm>
          <a:prstGeom prst="wedgeRoundRectCallout">
            <a:avLst>
              <a:gd name="adj1" fmla="val -87805"/>
              <a:gd name="adj2" fmla="val 71782"/>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en-US" altLang="zh-CN"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ip:</a:t>
            </a: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端口，访问</a:t>
            </a:r>
            <a:r>
              <a:rPr lang="en-US" altLang="zh-CN"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webservice</a:t>
            </a: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查看发布的接口</a:t>
            </a:r>
          </a:p>
        </p:txBody>
      </p:sp>
      <p:pic>
        <p:nvPicPr>
          <p:cNvPr id="8" name="图片 7"/>
          <p:cNvPicPr>
            <a:picLocks noChangeAspect="1"/>
          </p:cNvPicPr>
          <p:nvPr/>
        </p:nvPicPr>
        <p:blipFill>
          <a:blip r:embed="rId5"/>
          <a:stretch>
            <a:fillRect/>
          </a:stretch>
        </p:blipFill>
        <p:spPr>
          <a:xfrm>
            <a:off x="3621405" y="4912360"/>
            <a:ext cx="8564880" cy="2011680"/>
          </a:xfrm>
          <a:prstGeom prst="rect">
            <a:avLst/>
          </a:prstGeom>
        </p:spPr>
      </p:pic>
      <p:sp>
        <p:nvSpPr>
          <p:cNvPr id="9" name="圆角矩形标注 8"/>
          <p:cNvSpPr/>
          <p:nvPr/>
        </p:nvSpPr>
        <p:spPr>
          <a:xfrm>
            <a:off x="7292975" y="3766438"/>
            <a:ext cx="3075940" cy="619254"/>
          </a:xfrm>
          <a:prstGeom prst="wedgeRoundRectCallout">
            <a:avLst>
              <a:gd name="adj1" fmla="val -60136"/>
              <a:gd name="adj2" fmla="val 123497"/>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en-US" altLang="zh-CN"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soapui</a:t>
            </a:r>
            <a:r>
              <a:rPr lang="zh-CN" altLang="en-US" sz="1800" spc="100">
                <a:solidFill>
                  <a:schemeClr val="bg1"/>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工具调用结果</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5063259" y="2117400"/>
            <a:ext cx="2935250" cy="829746"/>
          </a:xfrm>
          <a:prstGeom prst="rect">
            <a:avLst/>
          </a:prstGeom>
          <a:noFill/>
        </p:spPr>
        <p:txBody>
          <a:bodyPr wrap="square" lIns="95095" tIns="49557" rIns="95095" bIns="49557" rtlCol="0" anchor="b" anchorCtr="0">
            <a:normAutofit fontScale="97500"/>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464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rPr>
              <a:t>第七章节</a:t>
            </a:r>
          </a:p>
        </p:txBody>
      </p:sp>
      <p:cxnSp>
        <p:nvCxnSpPr>
          <p:cNvPr id="42" name="直接连接符 41"/>
          <p:cNvCxnSpPr/>
          <p:nvPr>
            <p:custDataLst>
              <p:tags r:id="rId3"/>
            </p:custDataLst>
          </p:nvPr>
        </p:nvCxnSpPr>
        <p:spPr>
          <a:xfrm>
            <a:off x="4016534" y="2531938"/>
            <a:ext cx="796261" cy="0"/>
          </a:xfrm>
          <a:prstGeom prst="line">
            <a:avLst/>
          </a:prstGeom>
          <a:noFill/>
          <a:ln w="6350" cap="flat" cmpd="sng" algn="ctr">
            <a:solidFill>
              <a:schemeClr val="accent1"/>
            </a:solidFill>
            <a:prstDash val="solid"/>
            <a:miter lim="800000"/>
          </a:ln>
          <a:effectLst/>
        </p:spPr>
      </p:cxnSp>
      <p:cxnSp>
        <p:nvCxnSpPr>
          <p:cNvPr id="43" name="直接连接符 42"/>
          <p:cNvCxnSpPr/>
          <p:nvPr>
            <p:custDataLst>
              <p:tags r:id="rId4"/>
            </p:custDataLst>
          </p:nvPr>
        </p:nvCxnSpPr>
        <p:spPr>
          <a:xfrm>
            <a:off x="8249574" y="2531938"/>
            <a:ext cx="796261" cy="0"/>
          </a:xfrm>
          <a:prstGeom prst="line">
            <a:avLst/>
          </a:prstGeom>
          <a:noFill/>
          <a:ln w="6350" cap="flat" cmpd="sng" algn="ctr">
            <a:solidFill>
              <a:schemeClr val="accent1"/>
            </a:solidFill>
            <a:prstDash val="solid"/>
            <a:miter lim="800000"/>
          </a:ln>
          <a:effectLst/>
        </p:spPr>
      </p:cxnSp>
      <p:sp>
        <p:nvSpPr>
          <p:cNvPr id="2" name="标题 1"/>
          <p:cNvSpPr>
            <a:spLocks noGrp="1"/>
          </p:cNvSpPr>
          <p:nvPr>
            <p:ph type="ctrTitle" idx="13"/>
            <p:custDataLst>
              <p:tags r:id="rId5"/>
            </p:custDataLst>
          </p:nvPr>
        </p:nvSpPr>
        <p:spPr>
          <a:xfrm>
            <a:off x="2468880" y="3472815"/>
            <a:ext cx="8239760" cy="1024890"/>
          </a:xfrm>
        </p:spPr>
        <p:txBody>
          <a:bodyPr wrap="square">
            <a:normAutofit fontScale="90000"/>
          </a:bodyPr>
          <a:lstStyle/>
          <a:p>
            <a: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怎么在后端拦截接口并修改</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07 Weaver Boot IOC 接口拦截</a:t>
            </a:r>
          </a:p>
        </p:txBody>
      </p:sp>
      <p:sp>
        <p:nvSpPr>
          <p:cNvPr id="8" name="圆角矩形 7"/>
          <p:cNvSpPr/>
          <p:nvPr/>
        </p:nvSpPr>
        <p:spPr>
          <a:xfrm>
            <a:off x="740410" y="840740"/>
            <a:ext cx="294005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lang="en-US" altLang="zh-CN" sz="1900">
                <a:sym typeface="+mn-ea"/>
              </a:rPr>
              <a:t>修改 web.xml</a:t>
            </a:r>
            <a:endParaRPr kumimoji="0" lang="zh-CN" altLang="en-US"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733425" y="1528445"/>
            <a:ext cx="7515225" cy="5507990"/>
          </a:xfrm>
          <a:prstGeom prst="rect">
            <a:avLst/>
          </a:prstGeom>
          <a:noFill/>
        </p:spPr>
        <p:txBody>
          <a:bodyPr wrap="none" rtlCol="0">
            <a:spAutoFit/>
          </a:bodyPr>
          <a:lstStyle/>
          <a:p>
            <a:pPr algn="l"/>
            <a:r>
              <a:rPr lang="en-US" altLang="zh-CN" sz="1600"/>
              <a:t>这个servlet尽量配在上面</a:t>
            </a:r>
          </a:p>
          <a:p>
            <a:pPr algn="l"/>
            <a:endParaRPr lang="en-US" altLang="zh-CN" sz="1600"/>
          </a:p>
          <a:p>
            <a:pPr algn="l"/>
            <a:r>
              <a:rPr lang="en-US" altLang="zh-CN" sz="1600"/>
              <a:t>&lt;servlet&gt;</a:t>
            </a:r>
          </a:p>
          <a:p>
            <a:pPr algn="l"/>
            <a:r>
              <a:rPr lang="en-US" altLang="zh-CN" sz="1600"/>
              <a:t>        &lt;servlet-name&gt;WeaIocInitServlet&lt;/servlet-name&gt;</a:t>
            </a:r>
          </a:p>
          <a:p>
            <a:pPr algn="l"/>
            <a:r>
              <a:rPr lang="en-US" altLang="zh-CN" sz="1600"/>
              <a:t>        &lt;servlet-class&gt;com.weaverboot.frame.ioc.prop.init.WeaIocInitServlet&lt;/servlet-class&gt;</a:t>
            </a:r>
          </a:p>
          <a:p>
            <a:pPr algn="l"/>
            <a:r>
              <a:rPr lang="en-US" altLang="zh-CN" sz="1600"/>
              <a:t>        &lt;load-on-startup&gt;1&lt;/load-on-startup&gt;</a:t>
            </a:r>
          </a:p>
          <a:p>
            <a:pPr algn="l"/>
            <a:r>
              <a:rPr lang="en-US" altLang="zh-CN" sz="1600"/>
              <a:t>    &lt;/servlet&gt;</a:t>
            </a:r>
          </a:p>
          <a:p>
            <a:pPr algn="l"/>
            <a:r>
              <a:rPr lang="en-US" altLang="zh-CN" sz="1600"/>
              <a:t>    &lt;servlet-mapping&gt;</a:t>
            </a:r>
          </a:p>
          <a:p>
            <a:pPr algn="l"/>
            <a:r>
              <a:rPr lang="en-US" altLang="zh-CN" sz="1600"/>
              <a:t>            &lt;servlet-name&gt;WeaIocInitServlet&lt;/servlet-name&gt;</a:t>
            </a:r>
          </a:p>
          <a:p>
            <a:pPr algn="l"/>
            <a:r>
              <a:rPr lang="en-US" altLang="zh-CN" sz="1600"/>
              <a:t>            &lt;url-pattern&gt;/weaIoc/init&lt;/url-pattern&gt;</a:t>
            </a:r>
          </a:p>
          <a:p>
            <a:pPr algn="l"/>
            <a:r>
              <a:rPr lang="en-US" altLang="zh-CN" sz="1600"/>
              <a:t>    &lt;/servlet-mapping&gt;</a:t>
            </a:r>
          </a:p>
          <a:p>
            <a:pPr algn="l"/>
            <a:endParaRPr lang="en-US" altLang="zh-CN" sz="1600"/>
          </a:p>
          <a:p>
            <a:pPr algn="l"/>
            <a:r>
              <a:rPr lang="en-US" altLang="zh-CN" sz="1600"/>
              <a:t>这个过滤器一定要配在所有过滤器的最下面！！！！！</a:t>
            </a:r>
          </a:p>
          <a:p>
            <a:pPr algn="l"/>
            <a:endParaRPr lang="en-US" altLang="zh-CN" sz="1600"/>
          </a:p>
          <a:p>
            <a:pPr algn="l"/>
            <a:r>
              <a:rPr lang="en-US" altLang="zh-CN" sz="1600"/>
              <a:t>&lt;filter&gt;</a:t>
            </a:r>
          </a:p>
          <a:p>
            <a:pPr algn="l"/>
            <a:r>
              <a:rPr lang="en-US" altLang="zh-CN" sz="1600"/>
              <a:t>        &lt;filter-name&gt;WeaComponentFilter&lt;/filter-name&gt;</a:t>
            </a:r>
          </a:p>
          <a:p>
            <a:pPr algn="l"/>
            <a:r>
              <a:rPr lang="en-US" altLang="zh-CN" sz="1600"/>
              <a:t>        &lt;filter-class&gt;com.weaverboot.frame.ioc.filter.WeaComponentFilter&lt;/filter-class&gt;</a:t>
            </a:r>
          </a:p>
          <a:p>
            <a:pPr algn="l"/>
            <a:r>
              <a:rPr lang="en-US" altLang="zh-CN" sz="1600"/>
              <a:t>    &lt;/filter&gt;</a:t>
            </a:r>
          </a:p>
          <a:p>
            <a:pPr algn="l"/>
            <a:r>
              <a:rPr lang="en-US" altLang="zh-CN" sz="1600"/>
              <a:t>    &lt;filter-mapping&gt;</a:t>
            </a:r>
          </a:p>
          <a:p>
            <a:pPr algn="l"/>
            <a:r>
              <a:rPr lang="en-US" altLang="zh-CN" sz="1600"/>
              <a:t>        &lt;filter-name&gt;WeaComponentFilter&lt;/filter-name&gt;</a:t>
            </a:r>
          </a:p>
          <a:p>
            <a:pPr algn="l"/>
            <a:r>
              <a:rPr lang="en-US" altLang="zh-CN" sz="1600"/>
              <a:t>        &lt;url-pattern&gt;/api/*&lt;/url-pattern&gt;</a:t>
            </a:r>
          </a:p>
          <a:p>
            <a:pPr algn="l"/>
            <a:r>
              <a:rPr lang="en-US" altLang="zh-CN" sz="1600"/>
              <a:t>    &lt;/filter-mapping&gt;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07 Weaver Boot IOC 接口拦截</a:t>
            </a:r>
          </a:p>
        </p:txBody>
      </p:sp>
      <p:sp>
        <p:nvSpPr>
          <p:cNvPr id="8" name="圆角矩形 7"/>
          <p:cNvSpPr/>
          <p:nvPr/>
        </p:nvSpPr>
        <p:spPr>
          <a:xfrm>
            <a:off x="740410" y="840740"/>
            <a:ext cx="531368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2</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lang="en-US" altLang="zh-CN" sz="1900">
                <a:sym typeface="+mn-ea"/>
              </a:rPr>
              <a:t>增加 weaverboot.properties 配置文件</a:t>
            </a:r>
            <a:endParaRPr kumimoji="0" lang="zh-CN" altLang="en-US"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733425" y="1528445"/>
            <a:ext cx="9890760" cy="5354320"/>
          </a:xfrm>
          <a:prstGeom prst="rect">
            <a:avLst/>
          </a:prstGeom>
          <a:noFill/>
        </p:spPr>
        <p:txBody>
          <a:bodyPr wrap="none" rtlCol="0">
            <a:spAutoFit/>
          </a:bodyPr>
          <a:lstStyle/>
          <a:p>
            <a:pPr algn="l"/>
            <a:r>
              <a:rPr lang="en-US" altLang="zh-CN"/>
              <a:t>```properties</a:t>
            </a:r>
          </a:p>
          <a:p>
            <a:pPr algn="l"/>
            <a:r>
              <a:rPr lang="en-US" altLang="zh-CN"/>
              <a:t>#如果使用IOC相关功能，请将此文件放到 WEB-INF/prop下</a:t>
            </a:r>
          </a:p>
          <a:p>
            <a:pPr algn="l"/>
            <a:r>
              <a:rPr lang="en-US" altLang="zh-CN"/>
              <a:t>#扫描包的地址，ant匹配规则，可以以;分隔</a:t>
            </a:r>
          </a:p>
          <a:p>
            <a:pPr algn="l"/>
            <a:r>
              <a:rPr lang="en-US" altLang="zh-CN"/>
              <a:t>scanPackage=com.**.Impl;com.**.impl</a:t>
            </a:r>
          </a:p>
          <a:p>
            <a:pPr algn="l"/>
            <a:endParaRPr lang="en-US" altLang="zh-CN"/>
          </a:p>
          <a:p>
            <a:pPr algn="l"/>
            <a:r>
              <a:rPr lang="en-US" altLang="zh-CN"/>
              <a:t>#日志输出设置，默认为basebean，打印到ecology中，也可设置为systemout，可用于idea中调试，</a:t>
            </a:r>
          </a:p>
          <a:p>
            <a:pPr algn="l"/>
            <a:r>
              <a:rPr lang="en-US" altLang="zh-CN"/>
              <a:t>控制台输出，可设置log4j，配合下面属性</a:t>
            </a:r>
          </a:p>
          <a:p>
            <a:pPr algn="l"/>
            <a:r>
              <a:rPr lang="en-US" altLang="zh-CN"/>
              <a:t>#weaverboot.logger.logType=log4j</a:t>
            </a:r>
          </a:p>
          <a:p>
            <a:pPr algn="l"/>
            <a:endParaRPr lang="en-US" altLang="zh-CN"/>
          </a:p>
          <a:p>
            <a:pPr algn="l"/>
            <a:r>
              <a:rPr lang="en-US" altLang="zh-CN"/>
              <a:t>#当日志输出设置为log4j时使用，为log4jinit.properties中设置的日志输出类型</a:t>
            </a:r>
          </a:p>
          <a:p>
            <a:pPr algn="l"/>
            <a:r>
              <a:rPr lang="en-US" altLang="zh-CN"/>
              <a:t>#weaverboot.logger.loggerName=jaylanzhou</a:t>
            </a:r>
          </a:p>
          <a:p>
            <a:pPr algn="l"/>
            <a:endParaRPr lang="en-US" altLang="zh-CN"/>
          </a:p>
          <a:p>
            <a:pPr algn="l"/>
            <a:r>
              <a:rPr lang="en-US" altLang="zh-CN"/>
              <a:t>#生效的配置文件名，如果配置此项，会生效指定名称的配置文件</a:t>
            </a:r>
          </a:p>
          <a:p>
            <a:pPr algn="l"/>
            <a:r>
              <a:rPr lang="en-US" altLang="zh-CN"/>
              <a:t>#weaverboot.effect.properties.name=weaverboot-dev</a:t>
            </a:r>
          </a:p>
          <a:p>
            <a:pPr algn="l"/>
            <a:r>
              <a:rPr lang="en-US" altLang="zh-CN"/>
              <a:t>```</a:t>
            </a:r>
          </a:p>
          <a:p>
            <a:pPr algn="l"/>
            <a:endParaRPr lang="en-US" altLang="zh-CN"/>
          </a:p>
          <a:p>
            <a:pPr algn="l"/>
            <a:r>
              <a:rPr lang="en-US" altLang="zh-CN"/>
              <a:t>## 3.放入 jar 包</a:t>
            </a:r>
          </a:p>
          <a:p>
            <a:pPr algn="l"/>
            <a:endParaRPr lang="en-US" altLang="zh-CN"/>
          </a:p>
          <a:p>
            <a:pPr algn="l"/>
            <a:r>
              <a:rPr lang="en-US" altLang="zh-CN"/>
              <a:t>将`weaverboot`的jar包放入`WEB-INF/lib`下</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07 Weaver Boot IOC 接口拦截</a:t>
            </a:r>
          </a:p>
        </p:txBody>
      </p:sp>
      <p:sp>
        <p:nvSpPr>
          <p:cNvPr id="8" name="圆角矩形 7"/>
          <p:cNvSpPr/>
          <p:nvPr/>
        </p:nvSpPr>
        <p:spPr>
          <a:xfrm>
            <a:off x="740410" y="840740"/>
            <a:ext cx="294005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3</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kumimoji="0" lang="en-US" altLang="zh-CN" sz="1900" b="1" i="0" u="none" strike="noStrike" kern="1200" cap="none" spc="0" normalizeH="0" baseline="0" noProof="0">
                <a:ln>
                  <a:noFill/>
                </a:ln>
                <a:solidFill>
                  <a:schemeClr val="lt1"/>
                </a:solidFill>
                <a:effectLst/>
                <a:uLnTx/>
                <a:uFillTx/>
                <a:latin typeface="+mn-lt"/>
                <a:ea typeface="+mn-ea"/>
                <a:cs typeface="+mn-cs"/>
              </a:rPr>
              <a:t>Weaver Boot</a:t>
            </a:r>
            <a:r>
              <a:rPr kumimoji="0" lang="zh-CN" altLang="en-US" sz="1900" b="1" i="0" u="none" strike="noStrike" kern="1200" cap="none" spc="0" normalizeH="0" baseline="0" noProof="0">
                <a:ln>
                  <a:noFill/>
                </a:ln>
                <a:solidFill>
                  <a:schemeClr val="lt1"/>
                </a:solidFill>
                <a:effectLst/>
                <a:uLnTx/>
                <a:uFillTx/>
                <a:latin typeface="+mn-lt"/>
                <a:ea typeface="+mn-ea"/>
                <a:cs typeface="+mn-cs"/>
              </a:rPr>
              <a:t>的作用</a:t>
            </a:r>
          </a:p>
        </p:txBody>
      </p:sp>
      <p:sp>
        <p:nvSpPr>
          <p:cNvPr id="4" name="文本框 3"/>
          <p:cNvSpPr txBox="1"/>
          <p:nvPr/>
        </p:nvSpPr>
        <p:spPr>
          <a:xfrm>
            <a:off x="733425" y="1528445"/>
            <a:ext cx="11837670" cy="3969385"/>
          </a:xfrm>
          <a:prstGeom prst="rect">
            <a:avLst/>
          </a:prstGeom>
          <a:noFill/>
        </p:spPr>
        <p:txBody>
          <a:bodyPr wrap="none" rtlCol="0">
            <a:spAutoFit/>
          </a:bodyPr>
          <a:lstStyle/>
          <a:p>
            <a:pPr algn="l"/>
            <a:r>
              <a:rPr lang="en-US" altLang="zh-CN"/>
              <a:t>通过 WeaverBoot IOC 的接口拦截功能，可以通过配置拦截API地址，进行接口的前置拦截和后置拦截操作</a:t>
            </a:r>
          </a:p>
          <a:p>
            <a:pPr algn="l"/>
            <a:endParaRPr lang="en-US" altLang="zh-CN"/>
          </a:p>
          <a:p>
            <a:pPr algn="l"/>
            <a:r>
              <a:rPr lang="en-US" altLang="zh-CN"/>
              <a:t>请注意：</a:t>
            </a:r>
          </a:p>
          <a:p>
            <a:pPr algn="l"/>
            <a:endParaRPr lang="en-US" altLang="zh-CN"/>
          </a:p>
          <a:p>
            <a:pPr algn="l"/>
            <a:r>
              <a:rPr lang="en-US" altLang="zh-CN"/>
              <a:t> 1.此使用此功能前请先查看环境配置的相关内容</a:t>
            </a:r>
          </a:p>
          <a:p>
            <a:pPr algn="l"/>
            <a:endParaRPr lang="en-US" altLang="zh-CN"/>
          </a:p>
          <a:p>
            <a:pPr algn="l"/>
            <a:r>
              <a:rPr lang="en-US" altLang="zh-CN"/>
              <a:t> 2.接口拦截无法替换掉被拦截的接口，被拦截的接口还是会原封不动的执行，拦截只不过是在接口执行前后附加操作</a:t>
            </a:r>
          </a:p>
          <a:p>
            <a:pPr algn="l"/>
            <a:endParaRPr lang="en-US" altLang="zh-CN"/>
          </a:p>
          <a:p>
            <a:pPr algn="l"/>
            <a:r>
              <a:rPr lang="en-US" altLang="zh-CN"/>
              <a:t> 3.接口后拦截目前只可返回String类型</a:t>
            </a:r>
          </a:p>
          <a:p>
            <a:pPr algn="l"/>
            <a:endParaRPr lang="en-US" altLang="zh-CN"/>
          </a:p>
          <a:p>
            <a:pPr algn="l"/>
            <a:r>
              <a:rPr lang="en-US" altLang="zh-CN"/>
              <a:t>## 操作前准备</a:t>
            </a:r>
          </a:p>
          <a:p>
            <a:pPr algn="l"/>
            <a:endParaRPr lang="en-US" altLang="zh-CN"/>
          </a:p>
          <a:p>
            <a:pPr algn="l"/>
            <a:r>
              <a:rPr lang="en-US" altLang="zh-CN"/>
              <a:t>1.在`weaverboot.properties`中，确保`scanPackage`属性能正确扫描到接口拦截类所在的包</a:t>
            </a:r>
          </a:p>
          <a:p>
            <a:pPr algn="l"/>
            <a:r>
              <a:rPr lang="en-US" altLang="zh-CN"/>
              <a:t>2.框架已在当前ecology中配置完成</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77142" y="807999"/>
            <a:ext cx="2799303" cy="5692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、注册</a:t>
            </a:r>
            <a:r>
              <a:rPr kumimoji="0" lang="en-US" altLang="zh-CN" sz="1900" b="1" i="0" u="none" strike="noStrike" kern="1200" cap="none" spc="0" normalizeH="0" baseline="0" noProof="0">
                <a:ln>
                  <a:noFill/>
                </a:ln>
                <a:solidFill>
                  <a:schemeClr val="lt1"/>
                </a:solidFill>
                <a:effectLst/>
                <a:uLnTx/>
                <a:uFillTx/>
                <a:latin typeface="+mn-lt"/>
                <a:ea typeface="+mn-ea"/>
                <a:cs typeface="+mn-cs"/>
              </a:rPr>
              <a:t>ecode</a:t>
            </a:r>
            <a:r>
              <a:rPr kumimoji="0" lang="zh-CN" altLang="en-US" sz="1900" b="1" i="0" u="none" strike="noStrike" kern="1200" cap="none" spc="0" normalizeH="0" baseline="0" noProof="0">
                <a:ln>
                  <a:noFill/>
                </a:ln>
                <a:solidFill>
                  <a:schemeClr val="lt1"/>
                </a:solidFill>
                <a:effectLst/>
                <a:uLnTx/>
                <a:uFillTx/>
                <a:latin typeface="+mn-lt"/>
                <a:ea typeface="+mn-ea"/>
                <a:cs typeface="+mn-cs"/>
              </a:rPr>
              <a:t>项目</a:t>
            </a:r>
          </a:p>
        </p:txBody>
      </p:sp>
      <p:sp>
        <p:nvSpPr>
          <p:cNvPr id="23563" name="矩形 13"/>
          <p:cNvSpPr/>
          <p:nvPr/>
        </p:nvSpPr>
        <p:spPr>
          <a:xfrm>
            <a:off x="5760610" y="4447722"/>
            <a:ext cx="1468120" cy="40195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80000"/>
              </a:lnSpc>
              <a:spcBef>
                <a:spcPct val="20000"/>
              </a:spcBef>
              <a:buClr>
                <a:schemeClr val="accent2"/>
              </a:buClr>
              <a:buFont typeface="Wingdings" panose="05000000000000000000" pitchFamily="2" charset="2"/>
              <a:buNone/>
            </a:pPr>
            <a:r>
              <a:rPr lang="zh-CN" altLang="en-US" sz="2530" b="1" dirty="0">
                <a:solidFill>
                  <a:schemeClr val="bg1"/>
                </a:solidFill>
                <a:latin typeface="微软雅黑" panose="020B0503020204020204" pitchFamily="34" charset="-122"/>
                <a:ea typeface="微软雅黑" panose="020B0503020204020204" pitchFamily="34" charset="-122"/>
              </a:rPr>
              <a:t>我要安全</a:t>
            </a:r>
            <a:endParaRPr lang="zh-CN" altLang="en-US" sz="2530" b="1" dirty="0">
              <a:solidFill>
                <a:schemeClr val="bg1"/>
              </a:solidFill>
              <a:latin typeface="微软雅黑" panose="020B0503020204020204" pitchFamily="34" charset="-122"/>
              <a:ea typeface="微软雅黑" panose="020B0503020204020204" pitchFamily="34" charset="-122"/>
              <a:sym typeface="Verdana" panose="020B0604030504040204" pitchFamily="34" charset="0"/>
            </a:endParaRPr>
          </a:p>
        </p:txBody>
      </p:sp>
      <p:sp>
        <p:nvSpPr>
          <p:cNvPr id="23565" name="矩形 15"/>
          <p:cNvSpPr/>
          <p:nvPr/>
        </p:nvSpPr>
        <p:spPr>
          <a:xfrm>
            <a:off x="9124056" y="3084903"/>
            <a:ext cx="1146810" cy="40195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80000"/>
              </a:lnSpc>
              <a:spcBef>
                <a:spcPct val="20000"/>
              </a:spcBef>
              <a:buClr>
                <a:schemeClr val="accent2"/>
              </a:buClr>
              <a:buFont typeface="Wingdings" panose="05000000000000000000" pitchFamily="2" charset="2"/>
              <a:buNone/>
            </a:pPr>
            <a:r>
              <a:rPr lang="zh-CN" altLang="en-US" sz="2530" b="1" dirty="0">
                <a:solidFill>
                  <a:schemeClr val="bg1"/>
                </a:solidFill>
                <a:latin typeface="微软雅黑" panose="020B0503020204020204" pitchFamily="34" charset="-122"/>
                <a:ea typeface="微软雅黑" panose="020B0503020204020204" pitchFamily="34" charset="-122"/>
              </a:rPr>
              <a:t>我会全</a:t>
            </a:r>
            <a:endParaRPr lang="zh-CN" altLang="en-US" sz="2530" b="1" dirty="0">
              <a:solidFill>
                <a:schemeClr val="bg1"/>
              </a:solidFill>
              <a:latin typeface="微软雅黑" panose="020B0503020204020204" pitchFamily="34" charset="-122"/>
              <a:ea typeface="微软雅黑" panose="020B0503020204020204" pitchFamily="34" charset="-122"/>
              <a:sym typeface="Verdana" panose="020B0604030504040204" pitchFamily="34" charset="0"/>
            </a:endParaRPr>
          </a:p>
        </p:txBody>
      </p:sp>
      <p:sp>
        <p:nvSpPr>
          <p:cNvPr id="10" name="任意多边形 9"/>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7"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01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表单校验之时间校验</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custDataLst>
              <p:tags r:id="rId3"/>
            </p:custDataLst>
          </p:nvPr>
        </p:nvPicPr>
        <p:blipFill>
          <a:blip r:embed="rId5"/>
          <a:stretch>
            <a:fillRect/>
          </a:stretch>
        </p:blipFill>
        <p:spPr>
          <a:xfrm>
            <a:off x="452755" y="1456055"/>
            <a:ext cx="11628755" cy="54692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07 Weaver Boot IOC 接口拦截</a:t>
            </a:r>
          </a:p>
        </p:txBody>
      </p:sp>
      <p:sp>
        <p:nvSpPr>
          <p:cNvPr id="8" name="圆角矩形 7"/>
          <p:cNvSpPr/>
          <p:nvPr/>
        </p:nvSpPr>
        <p:spPr>
          <a:xfrm>
            <a:off x="740410" y="840740"/>
            <a:ext cx="260223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4</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lang="en-US" altLang="zh-CN" sz="1900">
                <a:sym typeface="+mn-ea"/>
              </a:rPr>
              <a:t>前置方法使用</a:t>
            </a:r>
            <a:endParaRPr kumimoji="0" lang="zh-CN" altLang="en-US"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452755" y="1527810"/>
            <a:ext cx="12291695" cy="5354320"/>
          </a:xfrm>
          <a:prstGeom prst="rect">
            <a:avLst/>
          </a:prstGeom>
          <a:noFill/>
        </p:spPr>
        <p:txBody>
          <a:bodyPr wrap="none" rtlCol="0">
            <a:spAutoFit/>
          </a:bodyPr>
          <a:lstStyle/>
          <a:p>
            <a:pPr algn="l"/>
            <a:r>
              <a:rPr lang="en-US" altLang="zh-CN"/>
              <a:t>前置方法为接口执行前将会执行的操作</a:t>
            </a:r>
          </a:p>
          <a:p>
            <a:pPr algn="l"/>
            <a:r>
              <a:rPr lang="en-US" altLang="zh-CN"/>
              <a:t>具体的配置方法如下：</a:t>
            </a:r>
          </a:p>
          <a:p>
            <a:pPr algn="l"/>
            <a:endParaRPr lang="en-US" altLang="zh-CN"/>
          </a:p>
          <a:p>
            <a:pPr algn="l"/>
            <a:r>
              <a:rPr lang="en-US" altLang="zh-CN"/>
              <a:t>package com.engine.demo.demo01.service.Impl</a:t>
            </a:r>
          </a:p>
          <a:p>
            <a:pPr algn="l"/>
            <a:r>
              <a:rPr lang="en-US" altLang="zh-CN"/>
              <a:t> </a:t>
            </a:r>
          </a:p>
          <a:p>
            <a:pPr algn="l"/>
            <a:r>
              <a:rPr lang="en-US" altLang="zh-CN"/>
              <a:t>@WeaIocReplaceComponent("demoService") //如不标注名称，则按类的全路径注入</a:t>
            </a:r>
          </a:p>
          <a:p>
            <a:pPr algn="l"/>
            <a:r>
              <a:rPr lang="en-US" altLang="zh-CN"/>
              <a:t>public class DemoServiceImpl {</a:t>
            </a:r>
          </a:p>
          <a:p>
            <a:pPr algn="l"/>
            <a:r>
              <a:rPr lang="en-US" altLang="zh-CN"/>
              <a:t>  </a:t>
            </a:r>
          </a:p>
          <a:p>
            <a:pPr algn="l"/>
            <a:r>
              <a:rPr lang="en-US" altLang="zh-CN"/>
              <a:t>    //这是接口前置方法，这个方法会在接口执行前执行</a:t>
            </a:r>
          </a:p>
          <a:p>
            <a:pPr algn="l"/>
            <a:r>
              <a:rPr lang="en-US" altLang="zh-CN"/>
              <a:t>    //前值方法必须用@WeaReplaceBefore,这里面有两个参数，第一个叫value，是你的api地址</a:t>
            </a:r>
          </a:p>
          <a:p>
            <a:pPr algn="l"/>
            <a:r>
              <a:rPr lang="en-US" altLang="zh-CN"/>
              <a:t>    //第二个参数叫order，如果你有很多方法拦截的是一个api，那么这个就决定了执行顺序</a:t>
            </a:r>
          </a:p>
          <a:p>
            <a:pPr algn="l"/>
            <a:r>
              <a:rPr lang="en-US" altLang="zh-CN"/>
              <a:t>    //前置方法的参数为WeaBeforeReplaceParam 这个类，里面有四个参数，request，response，请求参数的map，api的地址</a:t>
            </a:r>
          </a:p>
          <a:p>
            <a:pPr algn="l"/>
            <a:r>
              <a:rPr lang="en-US" altLang="zh-CN"/>
              <a:t>    @WeaReplaceBefore(value = "/api/....",order = 1)</a:t>
            </a:r>
          </a:p>
          <a:p>
            <a:pPr algn="l"/>
            <a:r>
              <a:rPr lang="en-US" altLang="zh-CN"/>
              <a:t>    public void before(WeaBeforeReplaceParam weaBeforeReplaceParam){</a:t>
            </a:r>
          </a:p>
          <a:p>
            <a:pPr algn="l"/>
            <a:endParaRPr lang="en-US" altLang="zh-CN"/>
          </a:p>
          <a:p>
            <a:pPr algn="l"/>
            <a:r>
              <a:rPr lang="en-US" altLang="zh-CN"/>
              <a:t>        //一顿操作</a:t>
            </a:r>
          </a:p>
          <a:p>
            <a:pPr algn="l"/>
            <a:r>
              <a:rPr lang="en-US" altLang="zh-CN"/>
              <a:t>    }</a:t>
            </a:r>
          </a:p>
          <a:p>
            <a:pPr algn="l"/>
            <a:r>
              <a:rPr lang="en-US" altLang="zh-CN"/>
              <a:t>  </a:t>
            </a:r>
          </a:p>
          <a:p>
            <a:pPr algn="l"/>
            <a:r>
              <a:rPr lang="en-US" altLang="zh-CN"/>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07 Weaver Boot IOC 接口拦截</a:t>
            </a:r>
          </a:p>
        </p:txBody>
      </p:sp>
      <p:sp>
        <p:nvSpPr>
          <p:cNvPr id="8" name="圆角矩形 7"/>
          <p:cNvSpPr/>
          <p:nvPr/>
        </p:nvSpPr>
        <p:spPr>
          <a:xfrm>
            <a:off x="740410" y="840740"/>
            <a:ext cx="260223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4</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lang="en-US" altLang="zh-CN" sz="1900">
                <a:sym typeface="+mn-ea"/>
              </a:rPr>
              <a:t>后置方法使用</a:t>
            </a:r>
            <a:endParaRPr kumimoji="0" lang="zh-CN" altLang="en-US"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452755" y="1527810"/>
            <a:ext cx="13282930" cy="5262245"/>
          </a:xfrm>
          <a:prstGeom prst="rect">
            <a:avLst/>
          </a:prstGeom>
          <a:noFill/>
        </p:spPr>
        <p:txBody>
          <a:bodyPr wrap="none" rtlCol="0">
            <a:spAutoFit/>
          </a:bodyPr>
          <a:lstStyle/>
          <a:p>
            <a:pPr algn="l"/>
            <a:r>
              <a:rPr lang="en-US" altLang="zh-CN" sz="1600"/>
              <a:t>后置方法为接口执行后的操作，返回类型固定为`String`，**可以用后置方法返回的这个String替换掉原方法的返回数据**</a:t>
            </a:r>
          </a:p>
          <a:p>
            <a:pPr algn="l"/>
            <a:r>
              <a:rPr lang="en-US" altLang="zh-CN" sz="1600">
                <a:solidFill>
                  <a:srgbClr val="FF0000"/>
                </a:solidFill>
                <a:sym typeface="+mn-ea"/>
              </a:rPr>
              <a:t>如果两个后置拦截的是一个api地址，那么第二个后置拦截接收到的报文是第一个返回的</a:t>
            </a:r>
            <a:endParaRPr lang="en-US" altLang="zh-CN" sz="1600">
              <a:solidFill>
                <a:srgbClr val="FF0000"/>
              </a:solidFill>
            </a:endParaRPr>
          </a:p>
          <a:p>
            <a:pPr algn="l"/>
            <a:endParaRPr lang="en-US" altLang="zh-CN" sz="1600"/>
          </a:p>
          <a:p>
            <a:pPr algn="l"/>
            <a:r>
              <a:rPr lang="en-US" altLang="zh-CN" sz="1600"/>
              <a:t>具体的配置方法如下:</a:t>
            </a:r>
          </a:p>
          <a:p>
            <a:pPr algn="l"/>
            <a:r>
              <a:rPr lang="en-US" altLang="zh-CN" sz="1600"/>
              <a:t>package com.engine.demo.demo01.service.Impl</a:t>
            </a:r>
          </a:p>
          <a:p>
            <a:pPr algn="l"/>
            <a:r>
              <a:rPr lang="en-US" altLang="zh-CN" sz="1600"/>
              <a:t>  </a:t>
            </a:r>
          </a:p>
          <a:p>
            <a:pPr algn="l"/>
            <a:r>
              <a:rPr lang="en-US" altLang="zh-CN" sz="1600"/>
              <a:t>@WeaIocReplaceComponent("demoService") //如不标注名称，则按类的全路径注入</a:t>
            </a:r>
          </a:p>
          <a:p>
            <a:pPr algn="l"/>
            <a:r>
              <a:rPr lang="en-US" altLang="zh-CN" sz="1600"/>
              <a:t>public class DemoServiceImpl {</a:t>
            </a:r>
          </a:p>
          <a:p>
            <a:pPr algn="l"/>
            <a:r>
              <a:rPr lang="en-US" altLang="zh-CN" sz="1600"/>
              <a:t>    //这个是接口后置方法，大概的用法跟前置方法差不多，稍有差别</a:t>
            </a:r>
          </a:p>
          <a:p>
            <a:pPr algn="l"/>
            <a:r>
              <a:rPr lang="en-US" altLang="zh-CN" sz="1600"/>
              <a:t>    //注解名称为WeaReplaceAfter</a:t>
            </a:r>
          </a:p>
          <a:p>
            <a:pPr algn="l"/>
            <a:r>
              <a:rPr lang="en-US" altLang="zh-CN" sz="1600"/>
              <a:t>    //返回类型必须为String</a:t>
            </a:r>
          </a:p>
          <a:p>
            <a:pPr algn="l"/>
            <a:r>
              <a:rPr lang="en-US" altLang="zh-CN" sz="1600"/>
              <a:t>    //参数叫WeaAfterReplaceParam，这个类前四个参数跟前置方法的那个相同，不同的是多了一个叫data的String，这个是那个接口执行完返回的报文</a:t>
            </a:r>
          </a:p>
          <a:p>
            <a:pPr algn="l"/>
            <a:r>
              <a:rPr lang="en-US" altLang="zh-CN" sz="1600"/>
              <a:t>    //你可以对那个报文进行操作，然后在这个方法里return回去</a:t>
            </a:r>
          </a:p>
          <a:p>
            <a:pPr algn="l"/>
            <a:r>
              <a:rPr lang="en-US" altLang="zh-CN" sz="1600"/>
              <a:t>    @WeaReplaceAfter(value = "/api/.....",order = 1)</a:t>
            </a:r>
          </a:p>
          <a:p>
            <a:pPr algn="l"/>
            <a:r>
              <a:rPr lang="en-US" altLang="zh-CN" sz="1600"/>
              <a:t>    public String after(WeaAfterReplaceParam weaAfterReplaceParam){</a:t>
            </a:r>
          </a:p>
          <a:p>
            <a:pPr algn="l"/>
            <a:r>
              <a:rPr lang="en-US" altLang="zh-CN" sz="1600"/>
              <a:t>        String data = weaAfterReplaceParam.getData();//这个就是接口执行完的报文</a:t>
            </a:r>
          </a:p>
          <a:p>
            <a:pPr algn="l"/>
            <a:r>
              <a:rPr lang="en-US" altLang="zh-CN" sz="1600"/>
              <a:t>        data = "修改后的报文";</a:t>
            </a:r>
          </a:p>
          <a:p>
            <a:pPr algn="l"/>
            <a:r>
              <a:rPr lang="en-US" altLang="zh-CN" sz="1600"/>
              <a:t>        return data;</a:t>
            </a:r>
          </a:p>
          <a:p>
            <a:pPr algn="l"/>
            <a:r>
              <a:rPr lang="en-US" altLang="zh-CN" sz="1600"/>
              <a:t>    }</a:t>
            </a:r>
          </a:p>
          <a:p>
            <a:pPr algn="l"/>
            <a:r>
              <a:rPr lang="en-US" altLang="zh-CN" sz="1600"/>
              <a:t>   </a:t>
            </a:r>
          </a:p>
          <a:p>
            <a:pPr algn="l"/>
            <a:r>
              <a:rPr lang="en-US" altLang="zh-CN" sz="160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07 Weaver Boot IOC 接口拦截</a:t>
            </a:r>
          </a:p>
        </p:txBody>
      </p:sp>
      <p:sp>
        <p:nvSpPr>
          <p:cNvPr id="8" name="圆角矩形 7"/>
          <p:cNvSpPr/>
          <p:nvPr/>
        </p:nvSpPr>
        <p:spPr>
          <a:xfrm>
            <a:off x="740410" y="840740"/>
            <a:ext cx="161861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5</a:t>
            </a:r>
            <a:r>
              <a:rPr kumimoji="0" lang="zh-CN" altLang="en-US" sz="1900" b="1" i="0" u="none" strike="noStrike" kern="1200" cap="none" spc="0" normalizeH="0" baseline="0" noProof="0">
                <a:ln>
                  <a:noFill/>
                </a:ln>
                <a:solidFill>
                  <a:schemeClr val="lt1"/>
                </a:solidFill>
                <a:effectLst/>
                <a:uLnTx/>
                <a:uFillTx/>
                <a:latin typeface="+mn-lt"/>
                <a:ea typeface="+mn-ea"/>
                <a:cs typeface="+mn-cs"/>
              </a:rPr>
              <a:t>、实例</a:t>
            </a:r>
          </a:p>
        </p:txBody>
      </p:sp>
      <p:sp>
        <p:nvSpPr>
          <p:cNvPr id="4" name="文本框 3"/>
          <p:cNvSpPr txBox="1"/>
          <p:nvPr/>
        </p:nvSpPr>
        <p:spPr>
          <a:xfrm>
            <a:off x="452755" y="1527810"/>
            <a:ext cx="8344535" cy="4769485"/>
          </a:xfrm>
          <a:prstGeom prst="rect">
            <a:avLst/>
          </a:prstGeom>
          <a:noFill/>
        </p:spPr>
        <p:txBody>
          <a:bodyPr wrap="none" rtlCol="0">
            <a:spAutoFit/>
          </a:bodyPr>
          <a:lstStyle/>
          <a:p>
            <a:pPr algn="l"/>
            <a:r>
              <a:rPr lang="zh-CN" altLang="en-US" sz="1600"/>
              <a:t>package com.api.interfaces.Impl;</a:t>
            </a:r>
          </a:p>
          <a:p>
            <a:pPr algn="l"/>
            <a:endParaRPr lang="zh-CN" altLang="en-US" sz="1600"/>
          </a:p>
          <a:p>
            <a:pPr algn="l"/>
            <a:r>
              <a:rPr lang="zh-CN" altLang="en-US" sz="1600"/>
              <a:t>import com.alibaba.fastjson.JSONObject;</a:t>
            </a:r>
          </a:p>
          <a:p>
            <a:pPr algn="l"/>
            <a:r>
              <a:rPr lang="zh-CN" altLang="en-US" sz="1600"/>
              <a:t>import com.weaverboot.frame.ioc.anno.classAnno.WeaIocReplaceComponent;</a:t>
            </a:r>
          </a:p>
          <a:p>
            <a:pPr algn="l"/>
            <a:r>
              <a:rPr lang="zh-CN" altLang="en-US" sz="1600"/>
              <a:t>import com.weaverboot.frame.ioc.anno.methodAnno.WeaReplaceAfter;</a:t>
            </a:r>
          </a:p>
          <a:p>
            <a:pPr algn="l"/>
            <a:r>
              <a:rPr lang="zh-CN" altLang="en-US" sz="1600"/>
              <a:t>import com.weaverboot.frame.ioc.handler.replace.weaReplaceParam.impl.WeaAfterReplaceParam;</a:t>
            </a:r>
          </a:p>
          <a:p>
            <a:pPr algn="l"/>
            <a:endParaRPr lang="zh-CN" altLang="en-US" sz="1600"/>
          </a:p>
          <a:p>
            <a:pPr algn="l"/>
            <a:r>
              <a:rPr lang="zh-CN" altLang="en-US" sz="1600"/>
              <a:t>@WeaIocReplaceComponent</a:t>
            </a:r>
          </a:p>
          <a:p>
            <a:pPr algn="l"/>
            <a:r>
              <a:rPr lang="zh-CN" altLang="en-US" sz="1600"/>
              <a:t>public class TestIocFilter {</a:t>
            </a:r>
          </a:p>
          <a:p>
            <a:pPr algn="l"/>
            <a:r>
              <a:rPr lang="zh-CN" altLang="en-US" sz="1600"/>
              <a:t>    @WeaReplaceAfter(value = "/api/practise/test",order = 1)</a:t>
            </a:r>
          </a:p>
          <a:p>
            <a:pPr algn="l"/>
            <a:r>
              <a:rPr lang="zh-CN" altLang="en-US" sz="1600"/>
              <a:t>    public String after(WeaAfterReplaceParam weaAfterReplaceParam){</a:t>
            </a:r>
          </a:p>
          <a:p>
            <a:pPr algn="l"/>
            <a:endParaRPr lang="zh-CN" altLang="en-US" sz="1600"/>
          </a:p>
          <a:p>
            <a:pPr algn="l"/>
            <a:r>
              <a:rPr lang="zh-CN" altLang="en-US" sz="1600"/>
              <a:t>        String data = weaAfterReplaceParam.getData();//这个就是接口执行完的报文</a:t>
            </a:r>
          </a:p>
          <a:p>
            <a:pPr algn="l"/>
            <a:r>
              <a:rPr lang="zh-CN" altLang="en-US" sz="1600"/>
              <a:t>        JSONObject jsonObject = JSONObject.parseObject(data);</a:t>
            </a:r>
          </a:p>
          <a:p>
            <a:pPr algn="l"/>
            <a:r>
              <a:rPr lang="zh-CN" altLang="en-US" sz="1600"/>
              <a:t>        jsonObject.put("data","WeaBoot拦截新增返回值");</a:t>
            </a:r>
          </a:p>
          <a:p>
            <a:pPr algn="l"/>
            <a:r>
              <a:rPr lang="zh-CN" altLang="en-US" sz="1600"/>
              <a:t>        return jsonObject.toString();</a:t>
            </a:r>
          </a:p>
          <a:p>
            <a:pPr algn="l"/>
            <a:r>
              <a:rPr lang="zh-CN" altLang="en-US" sz="1600"/>
              <a:t>    }</a:t>
            </a:r>
          </a:p>
          <a:p>
            <a:pPr algn="l"/>
            <a:endParaRPr lang="zh-CN" altLang="en-US" sz="1600"/>
          </a:p>
          <a:p>
            <a:pPr algn="l"/>
            <a:r>
              <a:rPr lang="zh-CN" altLang="en-US" sz="1600"/>
              <a:t>}</a:t>
            </a:r>
          </a:p>
        </p:txBody>
      </p:sp>
      <p:pic>
        <p:nvPicPr>
          <p:cNvPr id="5" name="图片 4"/>
          <p:cNvPicPr>
            <a:picLocks noChangeAspect="1"/>
          </p:cNvPicPr>
          <p:nvPr/>
        </p:nvPicPr>
        <p:blipFill>
          <a:blip r:embed="rId4"/>
          <a:stretch>
            <a:fillRect/>
          </a:stretch>
        </p:blipFill>
        <p:spPr>
          <a:xfrm>
            <a:off x="8013700" y="1311910"/>
            <a:ext cx="4526280" cy="1257300"/>
          </a:xfrm>
          <a:prstGeom prst="rect">
            <a:avLst/>
          </a:prstGeom>
        </p:spPr>
      </p:pic>
      <p:sp>
        <p:nvSpPr>
          <p:cNvPr id="6" name="圆角矩形标注 5"/>
          <p:cNvSpPr/>
          <p:nvPr/>
        </p:nvSpPr>
        <p:spPr>
          <a:xfrm>
            <a:off x="9525635" y="2967805"/>
            <a:ext cx="2188210" cy="1080506"/>
          </a:xfrm>
          <a:prstGeom prst="wedgeRoundRectCallout">
            <a:avLst>
              <a:gd name="adj1" fmla="val -46749"/>
              <a:gd name="adj2" fmla="val -96091"/>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rgbClr val="FFFFFF"/>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调用接口返回新增的返回值</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5063259" y="2117400"/>
            <a:ext cx="2935250" cy="829746"/>
          </a:xfrm>
          <a:prstGeom prst="rect">
            <a:avLst/>
          </a:prstGeom>
          <a:noFill/>
        </p:spPr>
        <p:txBody>
          <a:bodyPr wrap="square" lIns="95095" tIns="49557" rIns="95095" bIns="49557" rtlCol="0" anchor="b" anchorCtr="0">
            <a:normAutofit fontScale="97500"/>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464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rPr>
              <a:t>第八章节</a:t>
            </a:r>
          </a:p>
        </p:txBody>
      </p:sp>
      <p:cxnSp>
        <p:nvCxnSpPr>
          <p:cNvPr id="42" name="直接连接符 41"/>
          <p:cNvCxnSpPr/>
          <p:nvPr>
            <p:custDataLst>
              <p:tags r:id="rId3"/>
            </p:custDataLst>
          </p:nvPr>
        </p:nvCxnSpPr>
        <p:spPr>
          <a:xfrm>
            <a:off x="4016534" y="2531938"/>
            <a:ext cx="796261" cy="0"/>
          </a:xfrm>
          <a:prstGeom prst="line">
            <a:avLst/>
          </a:prstGeom>
          <a:noFill/>
          <a:ln w="6350" cap="flat" cmpd="sng" algn="ctr">
            <a:solidFill>
              <a:schemeClr val="accent1"/>
            </a:solidFill>
            <a:prstDash val="solid"/>
            <a:miter lim="800000"/>
          </a:ln>
          <a:effectLst/>
        </p:spPr>
      </p:cxnSp>
      <p:cxnSp>
        <p:nvCxnSpPr>
          <p:cNvPr id="43" name="直接连接符 42"/>
          <p:cNvCxnSpPr/>
          <p:nvPr>
            <p:custDataLst>
              <p:tags r:id="rId4"/>
            </p:custDataLst>
          </p:nvPr>
        </p:nvCxnSpPr>
        <p:spPr>
          <a:xfrm>
            <a:off x="8249574" y="2531938"/>
            <a:ext cx="796261" cy="0"/>
          </a:xfrm>
          <a:prstGeom prst="line">
            <a:avLst/>
          </a:prstGeom>
          <a:noFill/>
          <a:ln w="6350" cap="flat" cmpd="sng" algn="ctr">
            <a:solidFill>
              <a:schemeClr val="accent1"/>
            </a:solidFill>
            <a:prstDash val="solid"/>
            <a:miter lim="800000"/>
          </a:ln>
          <a:effectLst/>
        </p:spPr>
      </p:cxnSp>
      <p:sp>
        <p:nvSpPr>
          <p:cNvPr id="2" name="标题 1"/>
          <p:cNvSpPr>
            <a:spLocks noGrp="1"/>
          </p:cNvSpPr>
          <p:nvPr>
            <p:ph type="ctrTitle" idx="13"/>
            <p:custDataLst>
              <p:tags r:id="rId5"/>
            </p:custDataLst>
          </p:nvPr>
        </p:nvSpPr>
        <p:spPr>
          <a:xfrm>
            <a:off x="2468880" y="3472815"/>
            <a:ext cx="8239760" cy="1711325"/>
          </a:xfrm>
        </p:spPr>
        <p:txBody>
          <a:bodyPr wrap="square">
            <a:normAutofit/>
          </a:bodyPr>
          <a:lstStyle/>
          <a:p>
            <a:r>
              <a:rPr lang="en-US" altLang="zh-CN"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怎么获取异构数据源</a:t>
            </a:r>
            <a: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怎么获取配置文件</a:t>
            </a:r>
            <a:endPar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87630"/>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08 </a:t>
            </a:r>
            <a:r>
              <a:rPr lang="zh-CN" altLang="en-US" sz="3000" dirty="0">
                <a:latin typeface="Arial" panose="020B0604020202020204" pitchFamily="34" charset="0"/>
                <a:ea typeface="微软雅黑" panose="020B0503020204020204" pitchFamily="34" charset="-122"/>
                <a:cs typeface="+mn-ea"/>
                <a:sym typeface="Arial" panose="020B0604020202020204" pitchFamily="34" charset="0"/>
              </a:rPr>
              <a:t>获取异构数据源</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3"/>
            </p:custDataLst>
          </p:nvPr>
        </p:nvPicPr>
        <p:blipFill>
          <a:blip r:embed="rId5"/>
          <a:stretch>
            <a:fillRect/>
          </a:stretch>
        </p:blipFill>
        <p:spPr>
          <a:xfrm>
            <a:off x="733425" y="2103755"/>
            <a:ext cx="10238740" cy="4815840"/>
          </a:xfrm>
          <a:prstGeom prst="rect">
            <a:avLst/>
          </a:prstGeom>
        </p:spPr>
      </p:pic>
      <p:sp>
        <p:nvSpPr>
          <p:cNvPr id="5" name="文本框 4"/>
          <p:cNvSpPr txBox="1"/>
          <p:nvPr/>
        </p:nvSpPr>
        <p:spPr>
          <a:xfrm>
            <a:off x="733425" y="1600200"/>
            <a:ext cx="6080760" cy="368300"/>
          </a:xfrm>
          <a:prstGeom prst="rect">
            <a:avLst/>
          </a:prstGeom>
          <a:noFill/>
        </p:spPr>
        <p:txBody>
          <a:bodyPr wrap="none" rtlCol="0">
            <a:spAutoFit/>
          </a:bodyPr>
          <a:lstStyle/>
          <a:p>
            <a:r>
              <a:rPr lang="zh-CN" altLang="en-US"/>
              <a:t>后台</a:t>
            </a:r>
            <a:r>
              <a:rPr lang="en-US" altLang="zh-CN"/>
              <a:t> </a:t>
            </a:r>
            <a:r>
              <a:rPr lang="zh-CN" altLang="en-US"/>
              <a:t>》</a:t>
            </a:r>
            <a:r>
              <a:rPr lang="en-US" altLang="zh-CN"/>
              <a:t> </a:t>
            </a:r>
            <a:r>
              <a:rPr lang="zh-CN" altLang="en-US"/>
              <a:t>集成中心</a:t>
            </a:r>
            <a:r>
              <a:rPr lang="en-US" altLang="zh-CN"/>
              <a:t> </a:t>
            </a:r>
            <a:r>
              <a:rPr lang="zh-CN" altLang="en-US"/>
              <a:t>》</a:t>
            </a:r>
            <a:r>
              <a:rPr lang="en-US" altLang="zh-CN"/>
              <a:t> </a:t>
            </a:r>
            <a:r>
              <a:rPr lang="zh-CN" altLang="en-US"/>
              <a:t>功能集成</a:t>
            </a:r>
            <a:r>
              <a:rPr lang="en-US" altLang="zh-CN"/>
              <a:t> </a:t>
            </a:r>
            <a:r>
              <a:rPr lang="zh-CN" altLang="en-US"/>
              <a:t>》</a:t>
            </a:r>
            <a:r>
              <a:rPr lang="en-US" altLang="zh-CN"/>
              <a:t> </a:t>
            </a:r>
            <a:r>
              <a:rPr lang="zh-CN" altLang="en-US"/>
              <a:t>数据源设置</a:t>
            </a:r>
            <a:r>
              <a:rPr lang="en-US" altLang="zh-CN"/>
              <a:t> </a:t>
            </a:r>
            <a:r>
              <a:rPr lang="zh-CN" altLang="en-US"/>
              <a:t>》</a:t>
            </a:r>
            <a:r>
              <a:rPr lang="en-US" altLang="zh-CN"/>
              <a:t> </a:t>
            </a:r>
            <a:r>
              <a:rPr lang="zh-CN" altLang="en-US"/>
              <a:t>新建数据源</a:t>
            </a:r>
          </a:p>
        </p:txBody>
      </p:sp>
      <p:sp>
        <p:nvSpPr>
          <p:cNvPr id="8" name="圆角矩形 7"/>
          <p:cNvSpPr/>
          <p:nvPr/>
        </p:nvSpPr>
        <p:spPr>
          <a:xfrm>
            <a:off x="733425" y="807720"/>
            <a:ext cx="221424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、新建数据源</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87630"/>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08 </a:t>
            </a:r>
            <a:r>
              <a:rPr lang="zh-CN" altLang="en-US" sz="3000" dirty="0">
                <a:latin typeface="Arial" panose="020B0604020202020204" pitchFamily="34" charset="0"/>
                <a:ea typeface="微软雅黑" panose="020B0503020204020204" pitchFamily="34" charset="-122"/>
                <a:cs typeface="+mn-ea"/>
                <a:sym typeface="Arial" panose="020B0604020202020204" pitchFamily="34" charset="0"/>
              </a:rPr>
              <a:t>获取异构数据源</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733425" y="807720"/>
            <a:ext cx="221424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2</a:t>
            </a:r>
            <a:r>
              <a:rPr kumimoji="0" lang="zh-CN" altLang="en-US" sz="1900" b="1" i="0" u="none" strike="noStrike" kern="1200" cap="none" spc="0" normalizeH="0" baseline="0" noProof="0">
                <a:ln>
                  <a:noFill/>
                </a:ln>
                <a:solidFill>
                  <a:schemeClr val="lt1"/>
                </a:solidFill>
                <a:effectLst/>
                <a:uLnTx/>
                <a:uFillTx/>
                <a:latin typeface="+mn-lt"/>
                <a:ea typeface="+mn-ea"/>
                <a:cs typeface="+mn-cs"/>
              </a:rPr>
              <a:t>、实例</a:t>
            </a:r>
          </a:p>
        </p:txBody>
      </p:sp>
      <p:pic>
        <p:nvPicPr>
          <p:cNvPr id="6" name="图片 5"/>
          <p:cNvPicPr>
            <a:picLocks noChangeAspect="1"/>
          </p:cNvPicPr>
          <p:nvPr/>
        </p:nvPicPr>
        <p:blipFill>
          <a:blip r:embed="rId4"/>
          <a:stretch>
            <a:fillRect/>
          </a:stretch>
        </p:blipFill>
        <p:spPr>
          <a:xfrm>
            <a:off x="812800" y="1671955"/>
            <a:ext cx="4579620" cy="1310640"/>
          </a:xfrm>
          <a:prstGeom prst="rect">
            <a:avLst/>
          </a:prstGeom>
        </p:spPr>
      </p:pic>
      <p:sp>
        <p:nvSpPr>
          <p:cNvPr id="7" name="文本框 6"/>
          <p:cNvSpPr txBox="1"/>
          <p:nvPr/>
        </p:nvSpPr>
        <p:spPr>
          <a:xfrm>
            <a:off x="577215" y="3040380"/>
            <a:ext cx="9512300" cy="3538220"/>
          </a:xfrm>
          <a:prstGeom prst="rect">
            <a:avLst/>
          </a:prstGeom>
          <a:noFill/>
        </p:spPr>
        <p:txBody>
          <a:bodyPr wrap="none" rtlCol="0">
            <a:spAutoFit/>
          </a:bodyPr>
          <a:lstStyle/>
          <a:p>
            <a:pPr algn="l"/>
            <a:r>
              <a:rPr lang="en-US" altLang="zh-CN" sz="1600"/>
              <a:t>    @GET</a:t>
            </a:r>
          </a:p>
          <a:p>
            <a:pPr algn="l"/>
            <a:r>
              <a:rPr lang="en-US" altLang="zh-CN" sz="1600"/>
              <a:t>    @Path("/getDataSource")</a:t>
            </a:r>
          </a:p>
          <a:p>
            <a:pPr algn="l"/>
            <a:r>
              <a:rPr lang="en-US" altLang="zh-CN" sz="1600"/>
              <a:t>    @Produces({MediaType.APPLICATION_JSON})</a:t>
            </a:r>
          </a:p>
          <a:p>
            <a:pPr algn="l"/>
            <a:r>
              <a:rPr lang="en-US" altLang="zh-CN" sz="1600"/>
              <a:t>    public String testDataSource(@Context HttpServletRequest request, @Context HttpServletResponse response){</a:t>
            </a:r>
          </a:p>
          <a:p>
            <a:pPr algn="l"/>
            <a:r>
              <a:rPr lang="en-US" altLang="zh-CN" sz="1600"/>
              <a:t>        Map&lt;String, Object&gt; apidatas = new HashMap&lt;&gt;();</a:t>
            </a:r>
          </a:p>
          <a:p>
            <a:pPr algn="l"/>
            <a:r>
              <a:rPr lang="en-US" altLang="zh-CN" sz="1600"/>
              <a:t>        RecordSetDataSource rsd = new RecordSetDataSource("</a:t>
            </a:r>
            <a:r>
              <a:rPr lang="en-US" altLang="zh-CN" sz="1600">
                <a:solidFill>
                  <a:srgbClr val="FF0000"/>
                </a:solidFill>
              </a:rPr>
              <a:t>sync_gzszf</a:t>
            </a:r>
            <a:r>
              <a:rPr lang="en-US" altLang="zh-CN" sz="1600"/>
              <a:t>");</a:t>
            </a:r>
          </a:p>
          <a:p>
            <a:pPr algn="l"/>
            <a:r>
              <a:rPr lang="en-US" altLang="zh-CN" sz="1600"/>
              <a:t>        String sql = " select count(1) as num from hrmresource";</a:t>
            </a:r>
          </a:p>
          <a:p>
            <a:pPr algn="l"/>
            <a:r>
              <a:rPr lang="en-US" altLang="zh-CN" sz="1600"/>
              <a:t>        rsd.execute(sql);</a:t>
            </a:r>
          </a:p>
          <a:p>
            <a:pPr algn="l"/>
            <a:r>
              <a:rPr lang="en-US" altLang="zh-CN" sz="1600"/>
              <a:t>        if(rsd.next()){</a:t>
            </a:r>
          </a:p>
          <a:p>
            <a:pPr algn="l"/>
            <a:r>
              <a:rPr lang="en-US" altLang="zh-CN" sz="1600"/>
              <a:t>            String num = rsd.getString("num");</a:t>
            </a:r>
          </a:p>
          <a:p>
            <a:pPr algn="l"/>
            <a:r>
              <a:rPr lang="en-US" altLang="zh-CN" sz="1600"/>
              <a:t>            apidatas.put("num",num);</a:t>
            </a:r>
          </a:p>
          <a:p>
            <a:pPr algn="l"/>
            <a:r>
              <a:rPr lang="en-US" altLang="zh-CN" sz="1600"/>
              <a:t>        }</a:t>
            </a:r>
          </a:p>
          <a:p>
            <a:pPr algn="l"/>
            <a:r>
              <a:rPr lang="en-US" altLang="zh-CN" sz="1600"/>
              <a:t>        return JSONObject.toJSONString(apidatas);</a:t>
            </a:r>
          </a:p>
          <a:p>
            <a:pPr algn="l"/>
            <a:r>
              <a:rPr lang="en-US" altLang="zh-CN" sz="1600"/>
              <a:t>    }</a:t>
            </a:r>
          </a:p>
        </p:txBody>
      </p:sp>
      <p:sp>
        <p:nvSpPr>
          <p:cNvPr id="9" name="圆角矩形标注 8"/>
          <p:cNvSpPr/>
          <p:nvPr/>
        </p:nvSpPr>
        <p:spPr>
          <a:xfrm>
            <a:off x="7293610" y="2322311"/>
            <a:ext cx="4167505" cy="1079902"/>
          </a:xfrm>
          <a:prstGeom prst="wedgeRoundRectCallout">
            <a:avLst>
              <a:gd name="adj1" fmla="val -68939"/>
              <a:gd name="adj2" fmla="val 133372"/>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rgbClr val="FF0000"/>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异构数据源标识是上一步新建的数据源标识</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87630"/>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08 </a:t>
            </a:r>
            <a:r>
              <a:rPr lang="zh-CN" altLang="en-US" sz="3000" dirty="0">
                <a:latin typeface="Arial" panose="020B0604020202020204" pitchFamily="34" charset="0"/>
                <a:ea typeface="微软雅黑" panose="020B0503020204020204" pitchFamily="34" charset="-122"/>
                <a:cs typeface="+mn-ea"/>
                <a:sym typeface="Arial" panose="020B0604020202020204" pitchFamily="34" charset="0"/>
              </a:rPr>
              <a:t>获取配置文件</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30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733425" y="807720"/>
            <a:ext cx="363410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3</a:t>
            </a:r>
            <a:r>
              <a:rPr kumimoji="0" lang="zh-CN" altLang="en-US" sz="1900" b="1" i="0" u="none" strike="noStrike" kern="1200" cap="none" spc="0" normalizeH="0" baseline="0" noProof="0">
                <a:ln>
                  <a:noFill/>
                </a:ln>
                <a:solidFill>
                  <a:schemeClr val="lt1"/>
                </a:solidFill>
                <a:effectLst/>
                <a:uLnTx/>
                <a:uFillTx/>
                <a:latin typeface="+mn-lt"/>
                <a:ea typeface="+mn-ea"/>
                <a:cs typeface="+mn-cs"/>
              </a:rPr>
              <a:t>、获取系统配置文件方法</a:t>
            </a:r>
          </a:p>
        </p:txBody>
      </p:sp>
      <p:pic>
        <p:nvPicPr>
          <p:cNvPr id="4" name="图片 3"/>
          <p:cNvPicPr>
            <a:picLocks noChangeAspect="1"/>
          </p:cNvPicPr>
          <p:nvPr/>
        </p:nvPicPr>
        <p:blipFill>
          <a:blip r:embed="rId4"/>
          <a:stretch>
            <a:fillRect/>
          </a:stretch>
        </p:blipFill>
        <p:spPr>
          <a:xfrm>
            <a:off x="733425" y="1527810"/>
            <a:ext cx="4625340" cy="1089660"/>
          </a:xfrm>
          <a:prstGeom prst="rect">
            <a:avLst/>
          </a:prstGeom>
        </p:spPr>
      </p:pic>
      <p:sp>
        <p:nvSpPr>
          <p:cNvPr id="5" name="文本框 4"/>
          <p:cNvSpPr txBox="1"/>
          <p:nvPr/>
        </p:nvSpPr>
        <p:spPr>
          <a:xfrm>
            <a:off x="733425" y="3183890"/>
            <a:ext cx="9359265" cy="2553335"/>
          </a:xfrm>
          <a:prstGeom prst="rect">
            <a:avLst/>
          </a:prstGeom>
          <a:noFill/>
        </p:spPr>
        <p:txBody>
          <a:bodyPr wrap="none" rtlCol="0">
            <a:spAutoFit/>
          </a:bodyPr>
          <a:lstStyle/>
          <a:p>
            <a:pPr algn="l"/>
            <a:r>
              <a:rPr lang="zh-CN" altLang="en-US" sz="1600"/>
              <a:t>    @GET</a:t>
            </a:r>
          </a:p>
          <a:p>
            <a:pPr algn="l"/>
            <a:r>
              <a:rPr lang="zh-CN" altLang="en-US" sz="1600"/>
              <a:t>    @Path("/getPropValue")</a:t>
            </a:r>
          </a:p>
          <a:p>
            <a:pPr algn="l"/>
            <a:r>
              <a:rPr lang="zh-CN" altLang="en-US" sz="1600"/>
              <a:t>    @Produces({MediaType.APPLICATION_JSON})</a:t>
            </a:r>
          </a:p>
          <a:p>
            <a:pPr algn="l"/>
            <a:r>
              <a:rPr lang="zh-CN" altLang="en-US" sz="1600"/>
              <a:t>    public String getPropValue(@Context HttpServletRequest request, @Context HttpServletResponse response){</a:t>
            </a:r>
          </a:p>
          <a:p>
            <a:pPr algn="l"/>
            <a:r>
              <a:rPr lang="zh-CN" altLang="en-US" sz="1600"/>
              <a:t>        Map&lt;String, Object&gt; apidatas = new HashMap&lt;&gt;();</a:t>
            </a:r>
          </a:p>
          <a:p>
            <a:pPr algn="l"/>
            <a:r>
              <a:rPr lang="zh-CN" altLang="en-US" sz="1600"/>
              <a:t>        BaseBean baseBean = new BaseBean();</a:t>
            </a:r>
          </a:p>
          <a:p>
            <a:pPr algn="l"/>
            <a:r>
              <a:rPr lang="zh-CN" altLang="en-US" sz="1600"/>
              <a:t>        String propValue = baseBean.getPropValue("</a:t>
            </a:r>
            <a:r>
              <a:rPr lang="zh-CN" altLang="en-US" sz="1600">
                <a:solidFill>
                  <a:srgbClr val="FF0000"/>
                </a:solidFill>
              </a:rPr>
              <a:t>testProp</a:t>
            </a:r>
            <a:r>
              <a:rPr lang="zh-CN" altLang="en-US" sz="1600"/>
              <a:t>", "</a:t>
            </a:r>
            <a:r>
              <a:rPr lang="zh-CN" altLang="en-US" sz="1600">
                <a:solidFill>
                  <a:srgbClr val="FF0000"/>
                </a:solidFill>
              </a:rPr>
              <a:t>sms</a:t>
            </a:r>
            <a:r>
              <a:rPr lang="zh-CN" altLang="en-US" sz="1600"/>
              <a:t>");</a:t>
            </a:r>
          </a:p>
          <a:p>
            <a:pPr algn="l"/>
            <a:r>
              <a:rPr lang="zh-CN" altLang="en-US" sz="1600"/>
              <a:t>        apidatas.put("prop",propValue);</a:t>
            </a:r>
          </a:p>
          <a:p>
            <a:pPr algn="l"/>
            <a:r>
              <a:rPr lang="zh-CN" altLang="en-US" sz="1600"/>
              <a:t>        return JSONObject.toJSONString(apidatas);</a:t>
            </a:r>
          </a:p>
          <a:p>
            <a:pPr algn="l"/>
            <a:r>
              <a:rPr lang="zh-CN" altLang="en-US" sz="1600"/>
              <a:t>    }</a:t>
            </a:r>
          </a:p>
        </p:txBody>
      </p:sp>
      <p:sp>
        <p:nvSpPr>
          <p:cNvPr id="6" name="圆角矩形标注 5"/>
          <p:cNvSpPr/>
          <p:nvPr/>
        </p:nvSpPr>
        <p:spPr>
          <a:xfrm>
            <a:off x="6789420" y="5128548"/>
            <a:ext cx="4575810" cy="1795840"/>
          </a:xfrm>
          <a:prstGeom prst="wedgeRoundRectCallout">
            <a:avLst>
              <a:gd name="adj1" fmla="val -74979"/>
              <a:gd name="adj2" fmla="val -28835"/>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600" spc="100">
                <a:solidFill>
                  <a:srgbClr val="FFFFFF"/>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通过系统自带的</a:t>
            </a:r>
            <a:r>
              <a:rPr lang="zh-CN" altLang="en-US" sz="1600">
                <a:solidFill>
                  <a:srgbClr val="FFFFFF"/>
                </a:solidFill>
                <a:sym typeface="+mn-ea"/>
              </a:rPr>
              <a:t>baseBean.getPropValue("testProp", "sms")</a:t>
            </a:r>
            <a:r>
              <a:rPr lang="en-US" altLang="zh-CN" sz="1600">
                <a:solidFill>
                  <a:srgbClr val="FFFFFF"/>
                </a:solidFill>
                <a:sym typeface="+mn-ea"/>
              </a:rPr>
              <a:t>;</a:t>
            </a:r>
            <a:br>
              <a:rPr lang="en-US" altLang="zh-CN" sz="1600">
                <a:solidFill>
                  <a:srgbClr val="FFFFFF"/>
                </a:solidFill>
                <a:sym typeface="+mn-ea"/>
              </a:rPr>
            </a:br>
            <a:r>
              <a:rPr lang="zh-CN" altLang="en-US" sz="1600">
                <a:solidFill>
                  <a:srgbClr val="FFFFFF"/>
                </a:solidFill>
                <a:sym typeface="+mn-ea"/>
              </a:rPr>
              <a:t>参数一为配置文件名称，参数二为配置文件配置的</a:t>
            </a:r>
            <a:r>
              <a:rPr lang="en-US" altLang="zh-CN" sz="1600">
                <a:solidFill>
                  <a:srgbClr val="FFFFFF"/>
                </a:solidFill>
                <a:sym typeface="+mn-ea"/>
              </a:rPr>
              <a:t>key</a:t>
            </a:r>
            <a:r>
              <a:rPr lang="zh-CN" altLang="en-US" sz="1600">
                <a:solidFill>
                  <a:srgbClr val="FFFFFF"/>
                </a:solidFill>
                <a:sym typeface="+mn-ea"/>
              </a:rPr>
              <a:t>值</a:t>
            </a:r>
            <a:endParaRPr lang="zh-CN" altLang="en-US" sz="1600" spc="100">
              <a:solidFill>
                <a:srgbClr val="FFFFFF"/>
              </a:solidFill>
              <a:uFillTx/>
              <a:latin typeface="微软雅黑" panose="020B0503020204020204" pitchFamily="34" charset="-122"/>
              <a:ea typeface="微软雅黑" panose="020B0503020204020204" pitchFamily="34" charset="-122"/>
              <a:cs typeface="+mn-ea"/>
              <a:sym typeface="+mn-ea"/>
            </a:endParaRPr>
          </a:p>
        </p:txBody>
      </p:sp>
      <p:pic>
        <p:nvPicPr>
          <p:cNvPr id="7" name="图片 6"/>
          <p:cNvPicPr>
            <a:picLocks noChangeAspect="1"/>
          </p:cNvPicPr>
          <p:nvPr/>
        </p:nvPicPr>
        <p:blipFill>
          <a:blip r:embed="rId5"/>
          <a:stretch>
            <a:fillRect/>
          </a:stretch>
        </p:blipFill>
        <p:spPr>
          <a:xfrm>
            <a:off x="6717665" y="1016000"/>
            <a:ext cx="4899660" cy="1874520"/>
          </a:xfrm>
          <a:prstGeom prst="rect">
            <a:avLst/>
          </a:prstGeom>
        </p:spPr>
      </p:pic>
      <p:sp>
        <p:nvSpPr>
          <p:cNvPr id="9" name="圆角矩形标注 8"/>
          <p:cNvSpPr/>
          <p:nvPr/>
        </p:nvSpPr>
        <p:spPr>
          <a:xfrm>
            <a:off x="7581265" y="3183826"/>
            <a:ext cx="2788285" cy="619254"/>
          </a:xfrm>
          <a:prstGeom prst="wedgeRoundRectCallout">
            <a:avLst>
              <a:gd name="adj1" fmla="val 12582"/>
              <a:gd name="adj2" fmla="val -134587"/>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rgbClr val="FFFFFF"/>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配置文件存放位置</a:t>
            </a:r>
          </a:p>
        </p:txBody>
      </p:sp>
      <p:pic>
        <p:nvPicPr>
          <p:cNvPr id="10" name="图片 9"/>
          <p:cNvPicPr>
            <a:picLocks noChangeAspect="1"/>
          </p:cNvPicPr>
          <p:nvPr/>
        </p:nvPicPr>
        <p:blipFill>
          <a:blip r:embed="rId6"/>
          <a:stretch>
            <a:fillRect/>
          </a:stretch>
        </p:blipFill>
        <p:spPr>
          <a:xfrm>
            <a:off x="2851785" y="5679440"/>
            <a:ext cx="2506980" cy="69342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5063259" y="2117400"/>
            <a:ext cx="2935250" cy="829746"/>
          </a:xfrm>
          <a:prstGeom prst="rect">
            <a:avLst/>
          </a:prstGeom>
          <a:noFill/>
        </p:spPr>
        <p:txBody>
          <a:bodyPr wrap="square" lIns="95095" tIns="49557" rIns="95095" bIns="49557" rtlCol="0" anchor="b" anchorCtr="0">
            <a:normAutofit fontScale="97500"/>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464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rPr>
              <a:t>第九章节</a:t>
            </a:r>
          </a:p>
        </p:txBody>
      </p:sp>
      <p:cxnSp>
        <p:nvCxnSpPr>
          <p:cNvPr id="42" name="直接连接符 41"/>
          <p:cNvCxnSpPr/>
          <p:nvPr>
            <p:custDataLst>
              <p:tags r:id="rId3"/>
            </p:custDataLst>
          </p:nvPr>
        </p:nvCxnSpPr>
        <p:spPr>
          <a:xfrm>
            <a:off x="4016534" y="2531938"/>
            <a:ext cx="796261" cy="0"/>
          </a:xfrm>
          <a:prstGeom prst="line">
            <a:avLst/>
          </a:prstGeom>
          <a:noFill/>
          <a:ln w="6350" cap="flat" cmpd="sng" algn="ctr">
            <a:solidFill>
              <a:schemeClr val="accent1"/>
            </a:solidFill>
            <a:prstDash val="solid"/>
            <a:miter lim="800000"/>
          </a:ln>
          <a:effectLst/>
        </p:spPr>
      </p:cxnSp>
      <p:cxnSp>
        <p:nvCxnSpPr>
          <p:cNvPr id="43" name="直接连接符 42"/>
          <p:cNvCxnSpPr/>
          <p:nvPr>
            <p:custDataLst>
              <p:tags r:id="rId4"/>
            </p:custDataLst>
          </p:nvPr>
        </p:nvCxnSpPr>
        <p:spPr>
          <a:xfrm>
            <a:off x="8249574" y="2531938"/>
            <a:ext cx="796261" cy="0"/>
          </a:xfrm>
          <a:prstGeom prst="line">
            <a:avLst/>
          </a:prstGeom>
          <a:noFill/>
          <a:ln w="6350" cap="flat" cmpd="sng" algn="ctr">
            <a:solidFill>
              <a:schemeClr val="accent1"/>
            </a:solidFill>
            <a:prstDash val="solid"/>
            <a:miter lim="800000"/>
          </a:ln>
          <a:effectLst/>
        </p:spPr>
      </p:cxnSp>
      <p:sp>
        <p:nvSpPr>
          <p:cNvPr id="2" name="标题 1"/>
          <p:cNvSpPr>
            <a:spLocks noGrp="1"/>
          </p:cNvSpPr>
          <p:nvPr>
            <p:ph type="ctrTitle" idx="13"/>
            <p:custDataLst>
              <p:tags r:id="rId5"/>
            </p:custDataLst>
          </p:nvPr>
        </p:nvSpPr>
        <p:spPr>
          <a:xfrm>
            <a:off x="2468880" y="3472815"/>
            <a:ext cx="8724265" cy="1711325"/>
          </a:xfrm>
        </p:spPr>
        <p:txBody>
          <a:bodyPr wrap="square">
            <a:normAutofit/>
          </a:bodyPr>
          <a:lstStyle/>
          <a:p>
            <a:r>
              <a:rPr lang="zh-CN" altLang="en-US" sz="5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短信，邮件，消息提醒接口</a:t>
            </a: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109220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b="1" spc="300" dirty="0">
                <a:latin typeface="微软雅黑" panose="020B0503020204020204" pitchFamily="34" charset="-122"/>
                <a:ea typeface="微软雅黑" panose="020B0503020204020204" pitchFamily="34" charset="-122"/>
                <a:sym typeface="+mn-ea"/>
              </a:rPr>
              <a:t>短信开发</a:t>
            </a:r>
            <a:endParaRPr lang="zh-CN" altLang="en-US" sz="3000" b="1" spc="300" dirty="0">
              <a:solidFill>
                <a:schemeClr val="tx1"/>
              </a:solidFill>
              <a:latin typeface="微软雅黑" panose="020B0503020204020204" pitchFamily="34" charset="-122"/>
              <a:ea typeface="微软雅黑" panose="020B0503020204020204" pitchFamily="34" charset="-122"/>
              <a:cs typeface="+mn-cs"/>
            </a:endParaRPr>
          </a:p>
          <a:p>
            <a:pPr algn="l"/>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6" name="Group 63"/>
          <p:cNvGrpSpPr/>
          <p:nvPr/>
        </p:nvGrpSpPr>
        <p:grpSpPr>
          <a:xfrm>
            <a:off x="10643335" y="1860647"/>
            <a:ext cx="945046" cy="1773033"/>
            <a:chOff x="8960251" y="2297683"/>
            <a:chExt cx="896093" cy="1681190"/>
          </a:xfrm>
        </p:grpSpPr>
        <p:sp>
          <p:nvSpPr>
            <p:cNvPr id="87" name="Freeform 15"/>
            <p:cNvSpPr/>
            <p:nvPr/>
          </p:nvSpPr>
          <p:spPr bwMode="auto">
            <a:xfrm>
              <a:off x="8960251" y="2297683"/>
              <a:ext cx="896093" cy="448047"/>
            </a:xfrm>
            <a:custGeom>
              <a:avLst/>
              <a:gdLst>
                <a:gd name="T0" fmla="*/ 280 w 280"/>
                <a:gd name="T1" fmla="*/ 0 h 140"/>
                <a:gd name="T2" fmla="*/ 140 w 280"/>
                <a:gd name="T3" fmla="*/ 140 h 140"/>
                <a:gd name="T4" fmla="*/ 0 w 280"/>
                <a:gd name="T5" fmla="*/ 0 h 140"/>
              </a:gdLst>
              <a:ahLst/>
              <a:cxnLst>
                <a:cxn ang="0">
                  <a:pos x="T0" y="T1"/>
                </a:cxn>
                <a:cxn ang="0">
                  <a:pos x="T2" y="T3"/>
                </a:cxn>
                <a:cxn ang="0">
                  <a:pos x="T4" y="T5"/>
                </a:cxn>
              </a:cxnLst>
              <a:rect l="0" t="0" r="r" b="b"/>
              <a:pathLst>
                <a:path w="280" h="140">
                  <a:moveTo>
                    <a:pt x="280" y="0"/>
                  </a:moveTo>
                  <a:cubicBezTo>
                    <a:pt x="280" y="77"/>
                    <a:pt x="218" y="140"/>
                    <a:pt x="140" y="140"/>
                  </a:cubicBezTo>
                  <a:cubicBezTo>
                    <a:pt x="63" y="140"/>
                    <a:pt x="0" y="77"/>
                    <a:pt x="0" y="0"/>
                  </a:cubicBezTo>
                </a:path>
              </a:pathLst>
            </a:custGeom>
            <a:noFill/>
            <a:ln w="58738" cap="flat">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6435" tIns="48217" rIns="96435" bIns="48217" numCol="1" anchor="t" anchorCtr="0" compatLnSpc="1"/>
            <a:lstStyle/>
            <a:p>
              <a:endParaRPr lang="en-US" sz="100">
                <a:cs typeface="+mn-ea"/>
                <a:sym typeface="+mn-lt"/>
              </a:endParaRPr>
            </a:p>
          </p:txBody>
        </p:sp>
        <p:sp>
          <p:nvSpPr>
            <p:cNvPr id="88" name="Line 35"/>
            <p:cNvSpPr>
              <a:spLocks noChangeShapeType="1"/>
            </p:cNvSpPr>
            <p:nvPr/>
          </p:nvSpPr>
          <p:spPr bwMode="auto">
            <a:xfrm flipV="1">
              <a:off x="9405590" y="2761972"/>
              <a:ext cx="0" cy="1216901"/>
            </a:xfrm>
            <a:prstGeom prst="line">
              <a:avLst/>
            </a:prstGeom>
            <a:noFill/>
            <a:ln w="44450" cap="flat">
              <a:solidFill>
                <a:schemeClr val="accent5"/>
              </a:solidFill>
              <a:prstDash val="solid"/>
              <a:miter lim="800000"/>
            </a:ln>
            <a:extLst>
              <a:ext uri="{909E8E84-426E-40DD-AFC4-6F175D3DCCD1}">
                <a14:hiddenFill xmlns:a14="http://schemas.microsoft.com/office/drawing/2010/main">
                  <a:noFill/>
                </a14:hiddenFill>
              </a:ext>
            </a:extLst>
          </p:spPr>
          <p:txBody>
            <a:bodyPr vert="horz" wrap="square" lIns="96435" tIns="48217" rIns="96435" bIns="48217" numCol="1" anchor="t" anchorCtr="0" compatLnSpc="1"/>
            <a:lstStyle/>
            <a:p>
              <a:endParaRPr lang="en-US" sz="100">
                <a:cs typeface="+mn-ea"/>
                <a:sym typeface="+mn-lt"/>
              </a:endParaRPr>
            </a:p>
          </p:txBody>
        </p:sp>
      </p:grpSp>
      <p:grpSp>
        <p:nvGrpSpPr>
          <p:cNvPr id="89" name="Group 26"/>
          <p:cNvGrpSpPr/>
          <p:nvPr/>
        </p:nvGrpSpPr>
        <p:grpSpPr>
          <a:xfrm>
            <a:off x="5431301" y="3783574"/>
            <a:ext cx="945046" cy="1980030"/>
            <a:chOff x="4018200" y="4121002"/>
            <a:chExt cx="896093" cy="1877465"/>
          </a:xfrm>
        </p:grpSpPr>
        <p:sp>
          <p:nvSpPr>
            <p:cNvPr id="90" name="Freeform 11"/>
            <p:cNvSpPr/>
            <p:nvPr/>
          </p:nvSpPr>
          <p:spPr bwMode="auto">
            <a:xfrm>
              <a:off x="4018200" y="5549067"/>
              <a:ext cx="896093" cy="449400"/>
            </a:xfrm>
            <a:custGeom>
              <a:avLst/>
              <a:gdLst>
                <a:gd name="T0" fmla="*/ 280 w 280"/>
                <a:gd name="T1" fmla="*/ 140 h 140"/>
                <a:gd name="T2" fmla="*/ 140 w 280"/>
                <a:gd name="T3" fmla="*/ 0 h 140"/>
                <a:gd name="T4" fmla="*/ 0 w 280"/>
                <a:gd name="T5" fmla="*/ 140 h 140"/>
              </a:gdLst>
              <a:ahLst/>
              <a:cxnLst>
                <a:cxn ang="0">
                  <a:pos x="T0" y="T1"/>
                </a:cxn>
                <a:cxn ang="0">
                  <a:pos x="T2" y="T3"/>
                </a:cxn>
                <a:cxn ang="0">
                  <a:pos x="T4" y="T5"/>
                </a:cxn>
              </a:cxnLst>
              <a:rect l="0" t="0" r="r" b="b"/>
              <a:pathLst>
                <a:path w="280" h="140">
                  <a:moveTo>
                    <a:pt x="280" y="140"/>
                  </a:moveTo>
                  <a:cubicBezTo>
                    <a:pt x="280" y="63"/>
                    <a:pt x="218" y="0"/>
                    <a:pt x="140" y="0"/>
                  </a:cubicBezTo>
                  <a:cubicBezTo>
                    <a:pt x="63" y="0"/>
                    <a:pt x="0" y="63"/>
                    <a:pt x="0" y="140"/>
                  </a:cubicBezTo>
                </a:path>
              </a:pathLst>
            </a:custGeom>
            <a:noFill/>
            <a:ln w="58738"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6435" tIns="48217" rIns="96435" bIns="48217" numCol="1" anchor="t" anchorCtr="0" compatLnSpc="1"/>
            <a:lstStyle/>
            <a:p>
              <a:endParaRPr lang="en-US" sz="100">
                <a:cs typeface="+mn-ea"/>
                <a:sym typeface="+mn-lt"/>
              </a:endParaRPr>
            </a:p>
          </p:txBody>
        </p:sp>
        <p:sp>
          <p:nvSpPr>
            <p:cNvPr id="91" name="Line 22"/>
            <p:cNvSpPr>
              <a:spLocks noChangeShapeType="1"/>
            </p:cNvSpPr>
            <p:nvPr/>
          </p:nvSpPr>
          <p:spPr bwMode="auto">
            <a:xfrm flipV="1">
              <a:off x="4463540" y="4121002"/>
              <a:ext cx="0" cy="1422650"/>
            </a:xfrm>
            <a:prstGeom prst="line">
              <a:avLst/>
            </a:prstGeom>
            <a:noFill/>
            <a:ln w="44450" cap="flat">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6435" tIns="48217" rIns="96435" bIns="48217" numCol="1" anchor="t" anchorCtr="0" compatLnSpc="1"/>
            <a:lstStyle/>
            <a:p>
              <a:endParaRPr lang="en-US" sz="100">
                <a:cs typeface="+mn-ea"/>
                <a:sym typeface="+mn-lt"/>
              </a:endParaRPr>
            </a:p>
          </p:txBody>
        </p:sp>
      </p:grpSp>
      <p:sp>
        <p:nvSpPr>
          <p:cNvPr id="92" name="Line 5"/>
          <p:cNvSpPr>
            <a:spLocks noChangeShapeType="1"/>
          </p:cNvSpPr>
          <p:nvPr/>
        </p:nvSpPr>
        <p:spPr bwMode="auto">
          <a:xfrm flipV="1">
            <a:off x="3780490" y="3775395"/>
            <a:ext cx="8486309" cy="71657"/>
          </a:xfrm>
          <a:prstGeom prst="line">
            <a:avLst/>
          </a:prstGeom>
          <a:noFill/>
          <a:ln w="58738" cap="flat">
            <a:solidFill>
              <a:schemeClr val="bg1">
                <a:lumMod val="95000"/>
              </a:schemeClr>
            </a:solidFill>
            <a:prstDash val="solid"/>
            <a:miter lim="800000"/>
          </a:ln>
          <a:extLst>
            <a:ext uri="{909E8E84-426E-40DD-AFC4-6F175D3DCCD1}">
              <a14:hiddenFill xmlns:a14="http://schemas.microsoft.com/office/drawing/2010/main">
                <a:noFill/>
              </a14:hiddenFill>
            </a:ext>
          </a:extLst>
        </p:spPr>
        <p:txBody>
          <a:bodyPr vert="horz" wrap="square" lIns="96435" tIns="48217" rIns="96435" bIns="48217" numCol="1" anchor="t" anchorCtr="0" compatLnSpc="1"/>
          <a:lstStyle/>
          <a:p>
            <a:endParaRPr lang="en-US" sz="100">
              <a:cs typeface="+mn-ea"/>
              <a:sym typeface="+mn-lt"/>
            </a:endParaRPr>
          </a:p>
        </p:txBody>
      </p:sp>
      <p:sp>
        <p:nvSpPr>
          <p:cNvPr id="93" name="Oval 6"/>
          <p:cNvSpPr>
            <a:spLocks noChangeArrowheads="1"/>
          </p:cNvSpPr>
          <p:nvPr/>
        </p:nvSpPr>
        <p:spPr bwMode="auto">
          <a:xfrm>
            <a:off x="4030863" y="3633680"/>
            <a:ext cx="294078" cy="298361"/>
          </a:xfrm>
          <a:prstGeom prst="ellipse">
            <a:avLst/>
          </a:prstGeom>
          <a:solidFill>
            <a:srgbClr val="EDEDED"/>
          </a:solidFill>
          <a:ln w="44450" cap="flat">
            <a:solidFill>
              <a:schemeClr val="accent1"/>
            </a:solidFill>
            <a:prstDash val="solid"/>
            <a:miter lim="800000"/>
          </a:ln>
        </p:spPr>
        <p:txBody>
          <a:bodyPr vert="horz" wrap="square" lIns="96435" tIns="48217" rIns="96435" bIns="48217" numCol="1" anchor="t" anchorCtr="0" compatLnSpc="1"/>
          <a:lstStyle/>
          <a:p>
            <a:endParaRPr lang="en-US" sz="100">
              <a:cs typeface="+mn-ea"/>
              <a:sym typeface="+mn-lt"/>
            </a:endParaRPr>
          </a:p>
        </p:txBody>
      </p:sp>
      <p:sp>
        <p:nvSpPr>
          <p:cNvPr id="94" name="Oval 16"/>
          <p:cNvSpPr>
            <a:spLocks noChangeArrowheads="1"/>
          </p:cNvSpPr>
          <p:nvPr/>
        </p:nvSpPr>
        <p:spPr bwMode="auto">
          <a:xfrm>
            <a:off x="3781039" y="1465212"/>
            <a:ext cx="793725" cy="793725"/>
          </a:xfrm>
          <a:prstGeom prst="ellipse">
            <a:avLst/>
          </a:prstGeom>
          <a:solidFill>
            <a:schemeClr val="accent1"/>
          </a:solidFill>
          <a:ln>
            <a:noFill/>
          </a:ln>
        </p:spPr>
        <p:txBody>
          <a:bodyPr vert="horz" wrap="square" lIns="96435" tIns="48217" rIns="96435" bIns="48217" numCol="1" anchor="ctr" anchorCtr="0" compatLnSpc="1"/>
          <a:lstStyle/>
          <a:p>
            <a:pPr algn="ctr"/>
            <a:r>
              <a:rPr lang="en-US" sz="2110" b="1" dirty="0">
                <a:solidFill>
                  <a:schemeClr val="bg1"/>
                </a:solidFill>
                <a:cs typeface="+mn-ea"/>
                <a:sym typeface="+mn-lt"/>
              </a:rPr>
              <a:t>01</a:t>
            </a:r>
          </a:p>
        </p:txBody>
      </p:sp>
      <p:sp>
        <p:nvSpPr>
          <p:cNvPr id="95" name="Oval 17"/>
          <p:cNvSpPr>
            <a:spLocks noChangeArrowheads="1"/>
          </p:cNvSpPr>
          <p:nvPr/>
        </p:nvSpPr>
        <p:spPr bwMode="auto">
          <a:xfrm>
            <a:off x="5509818" y="5363887"/>
            <a:ext cx="792298" cy="795153"/>
          </a:xfrm>
          <a:prstGeom prst="ellipse">
            <a:avLst/>
          </a:prstGeom>
          <a:solidFill>
            <a:schemeClr val="accent2"/>
          </a:solidFill>
          <a:ln>
            <a:noFill/>
          </a:ln>
        </p:spPr>
        <p:txBody>
          <a:bodyPr vert="horz" wrap="square" lIns="96435" tIns="48217" rIns="96435" bIns="48217" numCol="1" anchor="ctr" anchorCtr="0" compatLnSpc="1"/>
          <a:lstStyle/>
          <a:p>
            <a:pPr algn="ctr"/>
            <a:r>
              <a:rPr lang="en-US" sz="2110" b="1" dirty="0">
                <a:solidFill>
                  <a:schemeClr val="bg1"/>
                </a:solidFill>
                <a:cs typeface="+mn-ea"/>
                <a:sym typeface="+mn-lt"/>
              </a:rPr>
              <a:t>02</a:t>
            </a:r>
          </a:p>
        </p:txBody>
      </p:sp>
      <p:sp>
        <p:nvSpPr>
          <p:cNvPr id="96" name="Oval 18"/>
          <p:cNvSpPr>
            <a:spLocks noChangeArrowheads="1"/>
          </p:cNvSpPr>
          <p:nvPr/>
        </p:nvSpPr>
        <p:spPr bwMode="auto">
          <a:xfrm>
            <a:off x="8980223" y="5363887"/>
            <a:ext cx="792298" cy="795153"/>
          </a:xfrm>
          <a:prstGeom prst="ellipse">
            <a:avLst/>
          </a:prstGeom>
          <a:solidFill>
            <a:schemeClr val="accent4"/>
          </a:solidFill>
          <a:ln>
            <a:noFill/>
          </a:ln>
        </p:spPr>
        <p:txBody>
          <a:bodyPr vert="horz" wrap="square" lIns="96435" tIns="48217" rIns="96435" bIns="48217" numCol="1" anchor="ctr" anchorCtr="0" compatLnSpc="1"/>
          <a:lstStyle/>
          <a:p>
            <a:pPr algn="ctr"/>
            <a:r>
              <a:rPr lang="en-US" sz="2110" b="1" dirty="0">
                <a:solidFill>
                  <a:schemeClr val="bg1"/>
                </a:solidFill>
                <a:cs typeface="+mn-ea"/>
                <a:sym typeface="+mn-lt"/>
              </a:rPr>
              <a:t>04</a:t>
            </a:r>
          </a:p>
        </p:txBody>
      </p:sp>
      <p:sp>
        <p:nvSpPr>
          <p:cNvPr id="97" name="Oval 19"/>
          <p:cNvSpPr>
            <a:spLocks noChangeArrowheads="1"/>
          </p:cNvSpPr>
          <p:nvPr/>
        </p:nvSpPr>
        <p:spPr bwMode="auto">
          <a:xfrm>
            <a:off x="7224320" y="1465212"/>
            <a:ext cx="793725" cy="793725"/>
          </a:xfrm>
          <a:prstGeom prst="ellipse">
            <a:avLst/>
          </a:prstGeom>
          <a:solidFill>
            <a:schemeClr val="accent3"/>
          </a:solidFill>
          <a:ln>
            <a:noFill/>
          </a:ln>
        </p:spPr>
        <p:txBody>
          <a:bodyPr vert="horz" wrap="square" lIns="96435" tIns="48217" rIns="96435" bIns="48217" numCol="1" anchor="ctr" anchorCtr="0" compatLnSpc="1"/>
          <a:lstStyle/>
          <a:p>
            <a:pPr algn="ctr"/>
            <a:r>
              <a:rPr lang="en-US" sz="2110" b="1" dirty="0">
                <a:solidFill>
                  <a:schemeClr val="bg1"/>
                </a:solidFill>
                <a:cs typeface="+mn-ea"/>
                <a:sym typeface="+mn-lt"/>
              </a:rPr>
              <a:t>03</a:t>
            </a:r>
          </a:p>
        </p:txBody>
      </p:sp>
      <p:sp>
        <p:nvSpPr>
          <p:cNvPr id="98" name="Oval 20"/>
          <p:cNvSpPr>
            <a:spLocks noChangeArrowheads="1"/>
          </p:cNvSpPr>
          <p:nvPr/>
        </p:nvSpPr>
        <p:spPr bwMode="auto">
          <a:xfrm>
            <a:off x="10711857" y="1465212"/>
            <a:ext cx="792298" cy="793725"/>
          </a:xfrm>
          <a:prstGeom prst="ellipse">
            <a:avLst/>
          </a:prstGeom>
          <a:solidFill>
            <a:schemeClr val="accent5"/>
          </a:solidFill>
          <a:ln>
            <a:noFill/>
          </a:ln>
        </p:spPr>
        <p:txBody>
          <a:bodyPr vert="horz" wrap="square" lIns="96435" tIns="48217" rIns="96435" bIns="48217" numCol="1" anchor="ctr" anchorCtr="0" compatLnSpc="1"/>
          <a:lstStyle/>
          <a:p>
            <a:pPr algn="ctr"/>
            <a:r>
              <a:rPr lang="en-US" sz="2110" b="1" dirty="0">
                <a:solidFill>
                  <a:schemeClr val="bg1"/>
                </a:solidFill>
                <a:cs typeface="+mn-ea"/>
                <a:sym typeface="+mn-lt"/>
              </a:rPr>
              <a:t>05</a:t>
            </a:r>
          </a:p>
        </p:txBody>
      </p:sp>
      <p:sp>
        <p:nvSpPr>
          <p:cNvPr id="99" name="Freeform 21"/>
          <p:cNvSpPr/>
          <p:nvPr/>
        </p:nvSpPr>
        <p:spPr bwMode="auto">
          <a:xfrm>
            <a:off x="6034908" y="3917512"/>
            <a:ext cx="0" cy="1500369"/>
          </a:xfrm>
          <a:custGeom>
            <a:avLst/>
            <a:gdLst>
              <a:gd name="T0" fmla="*/ 1051 h 1051"/>
              <a:gd name="T1" fmla="*/ 0 h 1051"/>
              <a:gd name="T2" fmla="*/ 1051 h 1051"/>
            </a:gdLst>
            <a:ahLst/>
            <a:cxnLst>
              <a:cxn ang="0">
                <a:pos x="0" y="T0"/>
              </a:cxn>
              <a:cxn ang="0">
                <a:pos x="0" y="T1"/>
              </a:cxn>
              <a:cxn ang="0">
                <a:pos x="0" y="T2"/>
              </a:cxn>
            </a:cxnLst>
            <a:rect l="0" t="0" r="r" b="b"/>
            <a:pathLst>
              <a:path h="1051">
                <a:moveTo>
                  <a:pt x="0" y="1051"/>
                </a:moveTo>
                <a:lnTo>
                  <a:pt x="0" y="0"/>
                </a:lnTo>
                <a:lnTo>
                  <a:pt x="0" y="10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7" rIns="96435" bIns="48217" numCol="1" anchor="t" anchorCtr="0" compatLnSpc="1"/>
          <a:lstStyle/>
          <a:p>
            <a:endParaRPr lang="en-US" sz="100">
              <a:cs typeface="+mn-ea"/>
              <a:sym typeface="+mn-lt"/>
            </a:endParaRPr>
          </a:p>
        </p:txBody>
      </p:sp>
      <p:sp>
        <p:nvSpPr>
          <p:cNvPr id="100" name="Oval 23"/>
          <p:cNvSpPr>
            <a:spLocks noChangeArrowheads="1"/>
          </p:cNvSpPr>
          <p:nvPr/>
        </p:nvSpPr>
        <p:spPr bwMode="auto">
          <a:xfrm>
            <a:off x="5762496" y="3633680"/>
            <a:ext cx="294078" cy="298361"/>
          </a:xfrm>
          <a:prstGeom prst="ellipse">
            <a:avLst/>
          </a:prstGeom>
          <a:solidFill>
            <a:srgbClr val="EDEDED"/>
          </a:solidFill>
          <a:ln w="44450" cap="flat">
            <a:solidFill>
              <a:schemeClr val="accent2"/>
            </a:solidFill>
            <a:prstDash val="solid"/>
            <a:miter lim="800000"/>
          </a:ln>
        </p:spPr>
        <p:txBody>
          <a:bodyPr vert="horz" wrap="square" lIns="96435" tIns="48217" rIns="96435" bIns="48217" numCol="1" anchor="t" anchorCtr="0" compatLnSpc="1"/>
          <a:lstStyle/>
          <a:p>
            <a:endParaRPr lang="en-US" sz="100">
              <a:cs typeface="+mn-ea"/>
              <a:sym typeface="+mn-lt"/>
            </a:endParaRPr>
          </a:p>
        </p:txBody>
      </p:sp>
      <p:sp>
        <p:nvSpPr>
          <p:cNvPr id="101" name="Oval 24"/>
          <p:cNvSpPr>
            <a:spLocks noChangeArrowheads="1"/>
          </p:cNvSpPr>
          <p:nvPr/>
        </p:nvSpPr>
        <p:spPr bwMode="auto">
          <a:xfrm>
            <a:off x="7494130" y="3633680"/>
            <a:ext cx="296933" cy="298361"/>
          </a:xfrm>
          <a:prstGeom prst="ellipse">
            <a:avLst/>
          </a:prstGeom>
          <a:solidFill>
            <a:srgbClr val="EDEDED"/>
          </a:solidFill>
          <a:ln w="44450" cap="flat">
            <a:solidFill>
              <a:schemeClr val="accent3"/>
            </a:solidFill>
            <a:prstDash val="solid"/>
            <a:miter lim="800000"/>
          </a:ln>
        </p:spPr>
        <p:txBody>
          <a:bodyPr vert="horz" wrap="square" lIns="96435" tIns="48217" rIns="96435" bIns="48217" numCol="1" anchor="t" anchorCtr="0" compatLnSpc="1"/>
          <a:lstStyle/>
          <a:p>
            <a:endParaRPr lang="en-US" sz="100">
              <a:cs typeface="+mn-ea"/>
              <a:sym typeface="+mn-lt"/>
            </a:endParaRPr>
          </a:p>
        </p:txBody>
      </p:sp>
      <p:sp>
        <p:nvSpPr>
          <p:cNvPr id="102" name="Oval 25"/>
          <p:cNvSpPr>
            <a:spLocks noChangeArrowheads="1"/>
          </p:cNvSpPr>
          <p:nvPr/>
        </p:nvSpPr>
        <p:spPr bwMode="auto">
          <a:xfrm>
            <a:off x="9230046" y="3633680"/>
            <a:ext cx="292651" cy="298361"/>
          </a:xfrm>
          <a:prstGeom prst="ellipse">
            <a:avLst/>
          </a:prstGeom>
          <a:solidFill>
            <a:srgbClr val="EDEDED"/>
          </a:solidFill>
          <a:ln w="44450" cap="flat">
            <a:solidFill>
              <a:schemeClr val="accent4"/>
            </a:solidFill>
            <a:prstDash val="solid"/>
            <a:miter lim="800000"/>
          </a:ln>
        </p:spPr>
        <p:txBody>
          <a:bodyPr vert="horz" wrap="square" lIns="96435" tIns="48217" rIns="96435" bIns="48217" numCol="1" anchor="t" anchorCtr="0" compatLnSpc="1"/>
          <a:lstStyle/>
          <a:p>
            <a:endParaRPr lang="en-US" sz="100">
              <a:cs typeface="+mn-ea"/>
              <a:sym typeface="+mn-lt"/>
            </a:endParaRPr>
          </a:p>
        </p:txBody>
      </p:sp>
      <p:sp>
        <p:nvSpPr>
          <p:cNvPr id="103" name="Oval 26"/>
          <p:cNvSpPr>
            <a:spLocks noChangeArrowheads="1"/>
          </p:cNvSpPr>
          <p:nvPr/>
        </p:nvSpPr>
        <p:spPr bwMode="auto">
          <a:xfrm>
            <a:off x="10961681" y="3633680"/>
            <a:ext cx="292651" cy="298361"/>
          </a:xfrm>
          <a:prstGeom prst="ellipse">
            <a:avLst/>
          </a:prstGeom>
          <a:solidFill>
            <a:srgbClr val="EDEDED"/>
          </a:solidFill>
          <a:ln w="44450" cap="flat">
            <a:solidFill>
              <a:schemeClr val="accent5"/>
            </a:solidFill>
            <a:prstDash val="solid"/>
            <a:miter lim="800000"/>
          </a:ln>
        </p:spPr>
        <p:txBody>
          <a:bodyPr vert="horz" wrap="square" lIns="96435" tIns="48217" rIns="96435" bIns="48217" numCol="1" anchor="t" anchorCtr="0" compatLnSpc="1"/>
          <a:lstStyle/>
          <a:p>
            <a:endParaRPr lang="en-US" sz="100">
              <a:cs typeface="+mn-ea"/>
              <a:sym typeface="+mn-lt"/>
            </a:endParaRPr>
          </a:p>
        </p:txBody>
      </p:sp>
      <p:sp>
        <p:nvSpPr>
          <p:cNvPr id="104" name="Freeform 28"/>
          <p:cNvSpPr/>
          <p:nvPr/>
        </p:nvSpPr>
        <p:spPr bwMode="auto">
          <a:xfrm>
            <a:off x="4172190" y="2350300"/>
            <a:ext cx="0" cy="1283380"/>
          </a:xfrm>
          <a:custGeom>
            <a:avLst/>
            <a:gdLst>
              <a:gd name="T0" fmla="*/ 899 h 899"/>
              <a:gd name="T1" fmla="*/ 0 h 899"/>
              <a:gd name="T2" fmla="*/ 899 h 899"/>
            </a:gdLst>
            <a:ahLst/>
            <a:cxnLst>
              <a:cxn ang="0">
                <a:pos x="0" y="T0"/>
              </a:cxn>
              <a:cxn ang="0">
                <a:pos x="0" y="T1"/>
              </a:cxn>
              <a:cxn ang="0">
                <a:pos x="0" y="T2"/>
              </a:cxn>
            </a:cxnLst>
            <a:rect l="0" t="0" r="r" b="b"/>
            <a:pathLst>
              <a:path h="899">
                <a:moveTo>
                  <a:pt x="0" y="899"/>
                </a:moveTo>
                <a:lnTo>
                  <a:pt x="0" y="0"/>
                </a:lnTo>
                <a:lnTo>
                  <a:pt x="0" y="8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7" rIns="96435" bIns="48217" numCol="1" anchor="t" anchorCtr="0" compatLnSpc="1"/>
          <a:lstStyle/>
          <a:p>
            <a:endParaRPr lang="en-US" sz="100">
              <a:cs typeface="+mn-ea"/>
              <a:sym typeface="+mn-lt"/>
            </a:endParaRPr>
          </a:p>
        </p:txBody>
      </p:sp>
      <p:grpSp>
        <p:nvGrpSpPr>
          <p:cNvPr id="105" name="Group 3"/>
          <p:cNvGrpSpPr/>
          <p:nvPr/>
        </p:nvGrpSpPr>
        <p:grpSpPr>
          <a:xfrm>
            <a:off x="3703951" y="1860647"/>
            <a:ext cx="945046" cy="1773033"/>
            <a:chOff x="2380326" y="2297683"/>
            <a:chExt cx="896093" cy="1681190"/>
          </a:xfrm>
        </p:grpSpPr>
        <p:sp>
          <p:nvSpPr>
            <p:cNvPr id="106" name="Freeform 7"/>
            <p:cNvSpPr/>
            <p:nvPr/>
          </p:nvSpPr>
          <p:spPr bwMode="auto">
            <a:xfrm>
              <a:off x="2380326" y="2297683"/>
              <a:ext cx="896093" cy="448047"/>
            </a:xfrm>
            <a:custGeom>
              <a:avLst/>
              <a:gdLst>
                <a:gd name="T0" fmla="*/ 280 w 280"/>
                <a:gd name="T1" fmla="*/ 0 h 140"/>
                <a:gd name="T2" fmla="*/ 140 w 280"/>
                <a:gd name="T3" fmla="*/ 140 h 140"/>
                <a:gd name="T4" fmla="*/ 0 w 280"/>
                <a:gd name="T5" fmla="*/ 0 h 140"/>
              </a:gdLst>
              <a:ahLst/>
              <a:cxnLst>
                <a:cxn ang="0">
                  <a:pos x="T0" y="T1"/>
                </a:cxn>
                <a:cxn ang="0">
                  <a:pos x="T2" y="T3"/>
                </a:cxn>
                <a:cxn ang="0">
                  <a:pos x="T4" y="T5"/>
                </a:cxn>
              </a:cxnLst>
              <a:rect l="0" t="0" r="r" b="b"/>
              <a:pathLst>
                <a:path w="280" h="140">
                  <a:moveTo>
                    <a:pt x="280" y="0"/>
                  </a:moveTo>
                  <a:cubicBezTo>
                    <a:pt x="280" y="77"/>
                    <a:pt x="218" y="140"/>
                    <a:pt x="140" y="140"/>
                  </a:cubicBezTo>
                  <a:cubicBezTo>
                    <a:pt x="63" y="140"/>
                    <a:pt x="0" y="77"/>
                    <a:pt x="0" y="0"/>
                  </a:cubicBezTo>
                </a:path>
              </a:pathLst>
            </a:custGeom>
            <a:noFill/>
            <a:ln w="5873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6435" tIns="48217" rIns="96435" bIns="48217" numCol="1" anchor="t" anchorCtr="0" compatLnSpc="1"/>
            <a:lstStyle/>
            <a:p>
              <a:endParaRPr lang="en-US" sz="100">
                <a:cs typeface="+mn-ea"/>
                <a:sym typeface="+mn-lt"/>
              </a:endParaRPr>
            </a:p>
          </p:txBody>
        </p:sp>
        <p:sp>
          <p:nvSpPr>
            <p:cNvPr id="107" name="Line 29"/>
            <p:cNvSpPr>
              <a:spLocks noChangeShapeType="1"/>
            </p:cNvSpPr>
            <p:nvPr/>
          </p:nvSpPr>
          <p:spPr bwMode="auto">
            <a:xfrm flipV="1">
              <a:off x="2824311" y="2761972"/>
              <a:ext cx="0" cy="1216901"/>
            </a:xfrm>
            <a:prstGeom prst="line">
              <a:avLst/>
            </a:prstGeom>
            <a:noFill/>
            <a:ln w="44450" cap="flat">
              <a:solidFill>
                <a:schemeClr val="accent1"/>
              </a:solidFill>
              <a:prstDash val="solid"/>
              <a:miter lim="800000"/>
            </a:ln>
            <a:extLst>
              <a:ext uri="{909E8E84-426E-40DD-AFC4-6F175D3DCCD1}">
                <a14:hiddenFill xmlns:a14="http://schemas.microsoft.com/office/drawing/2010/main">
                  <a:noFill/>
                </a14:hiddenFill>
              </a:ext>
            </a:extLst>
          </p:spPr>
          <p:txBody>
            <a:bodyPr vert="horz" wrap="square" lIns="96435" tIns="48217" rIns="96435" bIns="48217" numCol="1" anchor="t" anchorCtr="0" compatLnSpc="1"/>
            <a:lstStyle/>
            <a:p>
              <a:endParaRPr lang="en-US" sz="100">
                <a:cs typeface="+mn-ea"/>
                <a:sym typeface="+mn-lt"/>
              </a:endParaRPr>
            </a:p>
          </p:txBody>
        </p:sp>
      </p:grpSp>
      <p:sp>
        <p:nvSpPr>
          <p:cNvPr id="108" name="Freeform 30"/>
          <p:cNvSpPr/>
          <p:nvPr/>
        </p:nvSpPr>
        <p:spPr bwMode="auto">
          <a:xfrm>
            <a:off x="9371375" y="3932040"/>
            <a:ext cx="0" cy="1364750"/>
          </a:xfrm>
          <a:custGeom>
            <a:avLst/>
            <a:gdLst>
              <a:gd name="T0" fmla="*/ 956 h 956"/>
              <a:gd name="T1" fmla="*/ 0 h 956"/>
              <a:gd name="T2" fmla="*/ 956 h 956"/>
            </a:gdLst>
            <a:ahLst/>
            <a:cxnLst>
              <a:cxn ang="0">
                <a:pos x="0" y="T0"/>
              </a:cxn>
              <a:cxn ang="0">
                <a:pos x="0" y="T1"/>
              </a:cxn>
              <a:cxn ang="0">
                <a:pos x="0" y="T2"/>
              </a:cxn>
            </a:cxnLst>
            <a:rect l="0" t="0" r="r" b="b"/>
            <a:pathLst>
              <a:path h="956">
                <a:moveTo>
                  <a:pt x="0" y="956"/>
                </a:moveTo>
                <a:lnTo>
                  <a:pt x="0" y="0"/>
                </a:lnTo>
                <a:lnTo>
                  <a:pt x="0" y="9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7" rIns="96435" bIns="48217" numCol="1" anchor="t" anchorCtr="0" compatLnSpc="1"/>
          <a:lstStyle/>
          <a:p>
            <a:endParaRPr lang="en-US" sz="100">
              <a:cs typeface="+mn-ea"/>
              <a:sym typeface="+mn-lt"/>
            </a:endParaRPr>
          </a:p>
        </p:txBody>
      </p:sp>
      <p:grpSp>
        <p:nvGrpSpPr>
          <p:cNvPr id="109" name="Group 62"/>
          <p:cNvGrpSpPr/>
          <p:nvPr/>
        </p:nvGrpSpPr>
        <p:grpSpPr>
          <a:xfrm>
            <a:off x="8901708" y="3932040"/>
            <a:ext cx="945046" cy="1831564"/>
            <a:chOff x="7308840" y="4261778"/>
            <a:chExt cx="896093" cy="1736689"/>
          </a:xfrm>
        </p:grpSpPr>
        <p:sp>
          <p:nvSpPr>
            <p:cNvPr id="110" name="Freeform 13"/>
            <p:cNvSpPr/>
            <p:nvPr/>
          </p:nvSpPr>
          <p:spPr bwMode="auto">
            <a:xfrm>
              <a:off x="7308840" y="5549067"/>
              <a:ext cx="896093" cy="449400"/>
            </a:xfrm>
            <a:custGeom>
              <a:avLst/>
              <a:gdLst>
                <a:gd name="T0" fmla="*/ 280 w 280"/>
                <a:gd name="T1" fmla="*/ 140 h 140"/>
                <a:gd name="T2" fmla="*/ 140 w 280"/>
                <a:gd name="T3" fmla="*/ 0 h 140"/>
                <a:gd name="T4" fmla="*/ 0 w 280"/>
                <a:gd name="T5" fmla="*/ 140 h 140"/>
              </a:gdLst>
              <a:ahLst/>
              <a:cxnLst>
                <a:cxn ang="0">
                  <a:pos x="T0" y="T1"/>
                </a:cxn>
                <a:cxn ang="0">
                  <a:pos x="T2" y="T3"/>
                </a:cxn>
                <a:cxn ang="0">
                  <a:pos x="T4" y="T5"/>
                </a:cxn>
              </a:cxnLst>
              <a:rect l="0" t="0" r="r" b="b"/>
              <a:pathLst>
                <a:path w="280" h="140">
                  <a:moveTo>
                    <a:pt x="280" y="140"/>
                  </a:moveTo>
                  <a:cubicBezTo>
                    <a:pt x="280" y="63"/>
                    <a:pt x="218" y="0"/>
                    <a:pt x="140" y="0"/>
                  </a:cubicBezTo>
                  <a:cubicBezTo>
                    <a:pt x="63" y="0"/>
                    <a:pt x="0" y="63"/>
                    <a:pt x="0" y="140"/>
                  </a:cubicBezTo>
                </a:path>
              </a:pathLst>
            </a:custGeom>
            <a:noFill/>
            <a:ln w="58738" cap="flat">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6435" tIns="48217" rIns="96435" bIns="48217" numCol="1" anchor="t" anchorCtr="0" compatLnSpc="1"/>
            <a:lstStyle/>
            <a:p>
              <a:endParaRPr lang="en-US" sz="100">
                <a:cs typeface="+mn-ea"/>
                <a:sym typeface="+mn-lt"/>
              </a:endParaRPr>
            </a:p>
          </p:txBody>
        </p:sp>
        <p:sp>
          <p:nvSpPr>
            <p:cNvPr id="111" name="Line 31"/>
            <p:cNvSpPr>
              <a:spLocks noChangeShapeType="1"/>
            </p:cNvSpPr>
            <p:nvPr/>
          </p:nvSpPr>
          <p:spPr bwMode="auto">
            <a:xfrm flipV="1">
              <a:off x="7754179" y="4261778"/>
              <a:ext cx="0" cy="1294056"/>
            </a:xfrm>
            <a:prstGeom prst="line">
              <a:avLst/>
            </a:prstGeom>
            <a:noFill/>
            <a:ln w="44450" cap="flat">
              <a:solidFill>
                <a:schemeClr val="accent4"/>
              </a:solidFill>
              <a:prstDash val="solid"/>
              <a:miter lim="800000"/>
            </a:ln>
            <a:extLst>
              <a:ext uri="{909E8E84-426E-40DD-AFC4-6F175D3DCCD1}">
                <a14:hiddenFill xmlns:a14="http://schemas.microsoft.com/office/drawing/2010/main">
                  <a:noFill/>
                </a14:hiddenFill>
              </a:ext>
            </a:extLst>
          </p:spPr>
          <p:txBody>
            <a:bodyPr vert="horz" wrap="square" lIns="96435" tIns="48217" rIns="96435" bIns="48217" numCol="1" anchor="t" anchorCtr="0" compatLnSpc="1"/>
            <a:lstStyle/>
            <a:p>
              <a:endParaRPr lang="en-US" sz="100">
                <a:cs typeface="+mn-ea"/>
                <a:sym typeface="+mn-lt"/>
              </a:endParaRPr>
            </a:p>
          </p:txBody>
        </p:sp>
      </p:grpSp>
      <p:sp>
        <p:nvSpPr>
          <p:cNvPr id="112" name="Freeform 32"/>
          <p:cNvSpPr/>
          <p:nvPr/>
        </p:nvSpPr>
        <p:spPr bwMode="auto">
          <a:xfrm>
            <a:off x="7642597" y="2350300"/>
            <a:ext cx="0" cy="1283380"/>
          </a:xfrm>
          <a:custGeom>
            <a:avLst/>
            <a:gdLst>
              <a:gd name="T0" fmla="*/ 899 h 899"/>
              <a:gd name="T1" fmla="*/ 0 h 899"/>
              <a:gd name="T2" fmla="*/ 899 h 899"/>
            </a:gdLst>
            <a:ahLst/>
            <a:cxnLst>
              <a:cxn ang="0">
                <a:pos x="0" y="T0"/>
              </a:cxn>
              <a:cxn ang="0">
                <a:pos x="0" y="T1"/>
              </a:cxn>
              <a:cxn ang="0">
                <a:pos x="0" y="T2"/>
              </a:cxn>
            </a:cxnLst>
            <a:rect l="0" t="0" r="r" b="b"/>
            <a:pathLst>
              <a:path h="899">
                <a:moveTo>
                  <a:pt x="0" y="899"/>
                </a:moveTo>
                <a:lnTo>
                  <a:pt x="0" y="0"/>
                </a:lnTo>
                <a:lnTo>
                  <a:pt x="0" y="8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7" rIns="96435" bIns="48217" numCol="1" anchor="t" anchorCtr="0" compatLnSpc="1"/>
          <a:lstStyle/>
          <a:p>
            <a:endParaRPr lang="en-US" sz="100">
              <a:cs typeface="+mn-ea"/>
              <a:sym typeface="+mn-lt"/>
            </a:endParaRPr>
          </a:p>
        </p:txBody>
      </p:sp>
      <p:grpSp>
        <p:nvGrpSpPr>
          <p:cNvPr id="113" name="Group 59"/>
          <p:cNvGrpSpPr/>
          <p:nvPr/>
        </p:nvGrpSpPr>
        <p:grpSpPr>
          <a:xfrm>
            <a:off x="7147232" y="1860647"/>
            <a:ext cx="945046" cy="1773033"/>
            <a:chOff x="5645246" y="2297683"/>
            <a:chExt cx="896093" cy="1681190"/>
          </a:xfrm>
        </p:grpSpPr>
        <p:sp>
          <p:nvSpPr>
            <p:cNvPr id="114" name="Freeform 9"/>
            <p:cNvSpPr/>
            <p:nvPr/>
          </p:nvSpPr>
          <p:spPr bwMode="auto">
            <a:xfrm>
              <a:off x="5645246" y="2297683"/>
              <a:ext cx="896093" cy="448047"/>
            </a:xfrm>
            <a:custGeom>
              <a:avLst/>
              <a:gdLst>
                <a:gd name="T0" fmla="*/ 280 w 280"/>
                <a:gd name="T1" fmla="*/ 0 h 140"/>
                <a:gd name="T2" fmla="*/ 140 w 280"/>
                <a:gd name="T3" fmla="*/ 140 h 140"/>
                <a:gd name="T4" fmla="*/ 0 w 280"/>
                <a:gd name="T5" fmla="*/ 0 h 140"/>
              </a:gdLst>
              <a:ahLst/>
              <a:cxnLst>
                <a:cxn ang="0">
                  <a:pos x="T0" y="T1"/>
                </a:cxn>
                <a:cxn ang="0">
                  <a:pos x="T2" y="T3"/>
                </a:cxn>
                <a:cxn ang="0">
                  <a:pos x="T4" y="T5"/>
                </a:cxn>
              </a:cxnLst>
              <a:rect l="0" t="0" r="r" b="b"/>
              <a:pathLst>
                <a:path w="280" h="140">
                  <a:moveTo>
                    <a:pt x="280" y="0"/>
                  </a:moveTo>
                  <a:cubicBezTo>
                    <a:pt x="280" y="77"/>
                    <a:pt x="218" y="140"/>
                    <a:pt x="140" y="140"/>
                  </a:cubicBezTo>
                  <a:cubicBezTo>
                    <a:pt x="63" y="140"/>
                    <a:pt x="0" y="77"/>
                    <a:pt x="0" y="0"/>
                  </a:cubicBezTo>
                </a:path>
              </a:pathLst>
            </a:custGeom>
            <a:noFill/>
            <a:ln w="58738" cap="flat">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6435" tIns="48217" rIns="96435" bIns="48217" numCol="1" anchor="t" anchorCtr="0" compatLnSpc="1"/>
            <a:lstStyle/>
            <a:p>
              <a:endParaRPr lang="en-US" sz="100">
                <a:cs typeface="+mn-ea"/>
                <a:sym typeface="+mn-lt"/>
              </a:endParaRPr>
            </a:p>
          </p:txBody>
        </p:sp>
        <p:sp>
          <p:nvSpPr>
            <p:cNvPr id="115" name="Line 33"/>
            <p:cNvSpPr>
              <a:spLocks noChangeShapeType="1"/>
            </p:cNvSpPr>
            <p:nvPr/>
          </p:nvSpPr>
          <p:spPr bwMode="auto">
            <a:xfrm flipV="1">
              <a:off x="6114951" y="2761972"/>
              <a:ext cx="0" cy="1216901"/>
            </a:xfrm>
            <a:prstGeom prst="line">
              <a:avLst/>
            </a:prstGeom>
            <a:noFill/>
            <a:ln w="44450"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6435" tIns="48217" rIns="96435" bIns="48217" numCol="1" anchor="t" anchorCtr="0" compatLnSpc="1"/>
            <a:lstStyle/>
            <a:p>
              <a:endParaRPr lang="en-US" sz="100">
                <a:cs typeface="+mn-ea"/>
                <a:sym typeface="+mn-lt"/>
              </a:endParaRPr>
            </a:p>
          </p:txBody>
        </p:sp>
      </p:grpSp>
      <p:sp>
        <p:nvSpPr>
          <p:cNvPr id="116" name="Freeform 34"/>
          <p:cNvSpPr/>
          <p:nvPr/>
        </p:nvSpPr>
        <p:spPr bwMode="auto">
          <a:xfrm>
            <a:off x="11246940" y="2484238"/>
            <a:ext cx="0" cy="1283380"/>
          </a:xfrm>
          <a:custGeom>
            <a:avLst/>
            <a:gdLst>
              <a:gd name="T0" fmla="*/ 899 h 899"/>
              <a:gd name="T1" fmla="*/ 0 h 899"/>
              <a:gd name="T2" fmla="*/ 899 h 899"/>
            </a:gdLst>
            <a:ahLst/>
            <a:cxnLst>
              <a:cxn ang="0">
                <a:pos x="0" y="T0"/>
              </a:cxn>
              <a:cxn ang="0">
                <a:pos x="0" y="T1"/>
              </a:cxn>
              <a:cxn ang="0">
                <a:pos x="0" y="T2"/>
              </a:cxn>
            </a:cxnLst>
            <a:rect l="0" t="0" r="r" b="b"/>
            <a:pathLst>
              <a:path h="899">
                <a:moveTo>
                  <a:pt x="0" y="899"/>
                </a:moveTo>
                <a:lnTo>
                  <a:pt x="0" y="0"/>
                </a:lnTo>
                <a:lnTo>
                  <a:pt x="0" y="8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7" rIns="96435" bIns="48217" numCol="1" anchor="t" anchorCtr="0" compatLnSpc="1"/>
          <a:lstStyle/>
          <a:p>
            <a:endParaRPr lang="en-US" sz="100">
              <a:cs typeface="+mn-ea"/>
              <a:sym typeface="+mn-lt"/>
            </a:endParaRPr>
          </a:p>
        </p:txBody>
      </p:sp>
      <p:sp>
        <p:nvSpPr>
          <p:cNvPr id="117" name="Inhaltsplatzhalter 4"/>
          <p:cNvSpPr txBox="1"/>
          <p:nvPr/>
        </p:nvSpPr>
        <p:spPr>
          <a:xfrm>
            <a:off x="7207491" y="4557087"/>
            <a:ext cx="2049006" cy="25908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685" b="1" dirty="0">
                <a:solidFill>
                  <a:schemeClr val="accent4"/>
                </a:solidFill>
                <a:latin typeface="+mn-lt"/>
                <a:cs typeface="+mn-ea"/>
                <a:sym typeface="+mn-lt"/>
              </a:rPr>
              <a:t>开发实现接口</a:t>
            </a:r>
          </a:p>
        </p:txBody>
      </p:sp>
      <p:sp>
        <p:nvSpPr>
          <p:cNvPr id="118" name="Inhaltsplatzhalter 4"/>
          <p:cNvSpPr txBox="1"/>
          <p:nvPr/>
        </p:nvSpPr>
        <p:spPr>
          <a:xfrm>
            <a:off x="6301982" y="2657419"/>
            <a:ext cx="1113024" cy="51879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685" b="1" dirty="0">
                <a:solidFill>
                  <a:schemeClr val="accent3"/>
                </a:solidFill>
                <a:latin typeface="+mn-lt"/>
                <a:cs typeface="+mn-ea"/>
                <a:sym typeface="+mn-lt"/>
              </a:rPr>
              <a:t>自定义开发确认参数</a:t>
            </a:r>
          </a:p>
        </p:txBody>
      </p:sp>
      <p:sp>
        <p:nvSpPr>
          <p:cNvPr id="119" name="Inhaltsplatzhalter 4"/>
          <p:cNvSpPr txBox="1"/>
          <p:nvPr/>
        </p:nvSpPr>
        <p:spPr>
          <a:xfrm>
            <a:off x="4325058" y="4484270"/>
            <a:ext cx="1337371" cy="25908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685" b="1" dirty="0">
                <a:solidFill>
                  <a:schemeClr val="accent2"/>
                </a:solidFill>
                <a:latin typeface="+mn-lt"/>
                <a:cs typeface="+mn-ea"/>
                <a:sym typeface="+mn-lt"/>
              </a:rPr>
              <a:t>确认</a:t>
            </a:r>
            <a:r>
              <a:rPr lang="zh-CN" altLang="en-US" sz="1685" b="1" dirty="0">
                <a:solidFill>
                  <a:schemeClr val="accent2"/>
                </a:solidFill>
                <a:latin typeface="+mn-lt"/>
                <a:cs typeface="+mn-ea"/>
                <a:sym typeface="+mn-lt"/>
              </a:rPr>
              <a:t>实现方式</a:t>
            </a:r>
          </a:p>
        </p:txBody>
      </p:sp>
      <p:sp>
        <p:nvSpPr>
          <p:cNvPr id="120" name="Inhaltsplatzhalter 4"/>
          <p:cNvSpPr txBox="1"/>
          <p:nvPr/>
        </p:nvSpPr>
        <p:spPr>
          <a:xfrm>
            <a:off x="2942148" y="2657419"/>
            <a:ext cx="1088916" cy="51879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685" b="1" dirty="0">
                <a:solidFill>
                  <a:schemeClr val="accent1"/>
                </a:solidFill>
                <a:latin typeface="+mn-lt"/>
                <a:cs typeface="+mn-ea"/>
                <a:sym typeface="+mn-lt"/>
              </a:rPr>
              <a:t>判断接口地址是否连通</a:t>
            </a:r>
            <a:r>
              <a:rPr lang="en-US" sz="1160" dirty="0">
                <a:solidFill>
                  <a:schemeClr val="bg1">
                    <a:lumMod val="50000"/>
                  </a:schemeClr>
                </a:solidFill>
                <a:latin typeface="+mn-lt"/>
                <a:cs typeface="+mn-ea"/>
                <a:sym typeface="+mn-lt"/>
              </a:rPr>
              <a:t>. </a:t>
            </a:r>
          </a:p>
        </p:txBody>
      </p:sp>
      <p:sp>
        <p:nvSpPr>
          <p:cNvPr id="121" name="Inhaltsplatzhalter 4"/>
          <p:cNvSpPr txBox="1"/>
          <p:nvPr/>
        </p:nvSpPr>
        <p:spPr>
          <a:xfrm>
            <a:off x="8769680" y="2787900"/>
            <a:ext cx="2049006" cy="25908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685" b="1" dirty="0">
                <a:solidFill>
                  <a:schemeClr val="accent5"/>
                </a:solidFill>
                <a:latin typeface="+mn-lt"/>
                <a:cs typeface="+mn-ea"/>
                <a:sym typeface="+mn-lt"/>
              </a:rPr>
              <a:t>配置测试</a:t>
            </a:r>
            <a:endParaRPr lang="zh-CN" altLang="en-US" sz="1160" dirty="0">
              <a:solidFill>
                <a:schemeClr val="bg1">
                  <a:lumMod val="50000"/>
                </a:schemeClr>
              </a:solidFill>
              <a:latin typeface="+mn-lt"/>
              <a:cs typeface="+mn-ea"/>
              <a:sym typeface="+mn-lt"/>
            </a:endParaRPr>
          </a:p>
        </p:txBody>
      </p:sp>
      <p:sp>
        <p:nvSpPr>
          <p:cNvPr id="122" name="矩形 121"/>
          <p:cNvSpPr>
            <a:spLocks noChangeArrowheads="1"/>
          </p:cNvSpPr>
          <p:nvPr/>
        </p:nvSpPr>
        <p:spPr bwMode="auto">
          <a:xfrm>
            <a:off x="596814" y="3688123"/>
            <a:ext cx="2768593" cy="75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3765" fontAlgn="base">
              <a:lnSpc>
                <a:spcPct val="150000"/>
              </a:lnSpc>
              <a:spcBef>
                <a:spcPct val="0"/>
              </a:spcBef>
              <a:spcAft>
                <a:spcPts val="600"/>
              </a:spcAft>
              <a:defRPr/>
            </a:pP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短信通知开发前</a:t>
            </a:r>
          </a:p>
          <a:p>
            <a:pPr defTabSz="913765" fontAlgn="base">
              <a:lnSpc>
                <a:spcPct val="150000"/>
              </a:lnSpc>
              <a:spcBef>
                <a:spcPct val="0"/>
              </a:spcBef>
              <a:spcAft>
                <a:spcPts val="600"/>
              </a:spcAft>
              <a:defRPr/>
            </a:pP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我们要知道我们后面该怎么做？</a:t>
            </a:r>
          </a:p>
        </p:txBody>
      </p:sp>
      <p:sp>
        <p:nvSpPr>
          <p:cNvPr id="123" name="文本框 122"/>
          <p:cNvSpPr txBox="1"/>
          <p:nvPr/>
        </p:nvSpPr>
        <p:spPr>
          <a:xfrm>
            <a:off x="754272" y="2417563"/>
            <a:ext cx="1470660" cy="480060"/>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53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a:t>
            </a:r>
            <a:endParaRPr lang="zh-CN" altLang="en-US" sz="2530" b="1" kern="0" dirty="0">
              <a:ea typeface="Arial Unicode MS" panose="020B0604020202020204" pitchFamily="34" charset="-128"/>
              <a:cs typeface="Arial Unicode MS" panose="020B0604020202020204" pitchFamily="34" charset="-128"/>
            </a:endParaRPr>
          </a:p>
        </p:txBody>
      </p:sp>
      <p:pic>
        <p:nvPicPr>
          <p:cNvPr id="124" name="图片 123" descr="图片1"/>
          <p:cNvPicPr>
            <a:picLocks noChangeAspect="1"/>
          </p:cNvPicPr>
          <p:nvPr/>
        </p:nvPicPr>
        <p:blipFill>
          <a:blip r:embed="rId4"/>
          <a:stretch>
            <a:fillRect/>
          </a:stretch>
        </p:blipFill>
        <p:spPr>
          <a:xfrm>
            <a:off x="812535" y="951612"/>
            <a:ext cx="1365498" cy="1377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wipe(down)">
                                      <p:cBhvr>
                                        <p:cTn id="13" dur="500"/>
                                        <p:tgtEl>
                                          <p:spTgt spid="10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 calcmode="lin" valueType="num">
                                      <p:cBhvr>
                                        <p:cTn id="16" dur="500" fill="hold"/>
                                        <p:tgtEl>
                                          <p:spTgt spid="94"/>
                                        </p:tgtEl>
                                        <p:attrNameLst>
                                          <p:attrName>ppt_w</p:attrName>
                                        </p:attrNameLst>
                                      </p:cBhvr>
                                      <p:tavLst>
                                        <p:tav tm="0">
                                          <p:val>
                                            <p:fltVal val="0"/>
                                          </p:val>
                                        </p:tav>
                                        <p:tav tm="100000">
                                          <p:val>
                                            <p:strVal val="#ppt_w"/>
                                          </p:val>
                                        </p:tav>
                                      </p:tavLst>
                                    </p:anim>
                                    <p:anim calcmode="lin" valueType="num">
                                      <p:cBhvr>
                                        <p:cTn id="17" dur="500" fill="hold"/>
                                        <p:tgtEl>
                                          <p:spTgt spid="94"/>
                                        </p:tgtEl>
                                        <p:attrNameLst>
                                          <p:attrName>ppt_h</p:attrName>
                                        </p:attrNameLst>
                                      </p:cBhvr>
                                      <p:tavLst>
                                        <p:tav tm="0">
                                          <p:val>
                                            <p:fltVal val="0"/>
                                          </p:val>
                                        </p:tav>
                                        <p:tav tm="100000">
                                          <p:val>
                                            <p:strVal val="#ppt_h"/>
                                          </p:val>
                                        </p:tav>
                                      </p:tavLst>
                                    </p:anim>
                                    <p:animEffect transition="in" filter="fade">
                                      <p:cBhvr>
                                        <p:cTn id="18" dur="500"/>
                                        <p:tgtEl>
                                          <p:spTgt spid="94"/>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right)">
                                      <p:cBhvr>
                                        <p:cTn id="22" dur="500"/>
                                        <p:tgtEl>
                                          <p:spTgt spid="120"/>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0"/>
                                        </p:tgtEl>
                                        <p:attrNameLst>
                                          <p:attrName>style.visibility</p:attrName>
                                        </p:attrNameLst>
                                      </p:cBhvr>
                                      <p:to>
                                        <p:strVal val="visible"/>
                                      </p:to>
                                    </p:set>
                                    <p:anim calcmode="lin" valueType="num">
                                      <p:cBhvr>
                                        <p:cTn id="26" dur="500" fill="hold"/>
                                        <p:tgtEl>
                                          <p:spTgt spid="100"/>
                                        </p:tgtEl>
                                        <p:attrNameLst>
                                          <p:attrName>ppt_w</p:attrName>
                                        </p:attrNameLst>
                                      </p:cBhvr>
                                      <p:tavLst>
                                        <p:tav tm="0">
                                          <p:val>
                                            <p:fltVal val="0"/>
                                          </p:val>
                                        </p:tav>
                                        <p:tav tm="100000">
                                          <p:val>
                                            <p:strVal val="#ppt_w"/>
                                          </p:val>
                                        </p:tav>
                                      </p:tavLst>
                                    </p:anim>
                                    <p:anim calcmode="lin" valueType="num">
                                      <p:cBhvr>
                                        <p:cTn id="27" dur="500" fill="hold"/>
                                        <p:tgtEl>
                                          <p:spTgt spid="100"/>
                                        </p:tgtEl>
                                        <p:attrNameLst>
                                          <p:attrName>ppt_h</p:attrName>
                                        </p:attrNameLst>
                                      </p:cBhvr>
                                      <p:tavLst>
                                        <p:tav tm="0">
                                          <p:val>
                                            <p:fltVal val="0"/>
                                          </p:val>
                                        </p:tav>
                                        <p:tav tm="100000">
                                          <p:val>
                                            <p:strVal val="#ppt_h"/>
                                          </p:val>
                                        </p:tav>
                                      </p:tavLst>
                                    </p:anim>
                                    <p:animEffect transition="in" filter="fade">
                                      <p:cBhvr>
                                        <p:cTn id="28" dur="500"/>
                                        <p:tgtEl>
                                          <p:spTgt spid="100"/>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up)">
                                      <p:cBhvr>
                                        <p:cTn id="32" dur="500"/>
                                        <p:tgtEl>
                                          <p:spTgt spid="89"/>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fltVal val="0"/>
                                          </p:val>
                                        </p:tav>
                                        <p:tav tm="100000">
                                          <p:val>
                                            <p:strVal val="#ppt_w"/>
                                          </p:val>
                                        </p:tav>
                                      </p:tavLst>
                                    </p:anim>
                                    <p:anim calcmode="lin" valueType="num">
                                      <p:cBhvr>
                                        <p:cTn id="36" dur="500" fill="hold"/>
                                        <p:tgtEl>
                                          <p:spTgt spid="95"/>
                                        </p:tgtEl>
                                        <p:attrNameLst>
                                          <p:attrName>ppt_h</p:attrName>
                                        </p:attrNameLst>
                                      </p:cBhvr>
                                      <p:tavLst>
                                        <p:tav tm="0">
                                          <p:val>
                                            <p:fltVal val="0"/>
                                          </p:val>
                                        </p:tav>
                                        <p:tav tm="100000">
                                          <p:val>
                                            <p:strVal val="#ppt_h"/>
                                          </p:val>
                                        </p:tav>
                                      </p:tavLst>
                                    </p:anim>
                                    <p:animEffect transition="in" filter="fade">
                                      <p:cBhvr>
                                        <p:cTn id="37" dur="500"/>
                                        <p:tgtEl>
                                          <p:spTgt spid="95"/>
                                        </p:tgtEl>
                                      </p:cBhvr>
                                    </p:animEffect>
                                  </p:childTnLst>
                                </p:cTn>
                              </p:par>
                            </p:childTnLst>
                          </p:cTn>
                        </p:par>
                        <p:par>
                          <p:cTn id="38" fill="hold">
                            <p:stCondLst>
                              <p:cond delay="2500"/>
                            </p:stCondLst>
                            <p:childTnLst>
                              <p:par>
                                <p:cTn id="39" presetID="22" presetClass="entr" presetSubtype="2" fill="hold" grpId="0" nodeType="after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wipe(right)">
                                      <p:cBhvr>
                                        <p:cTn id="41" dur="500"/>
                                        <p:tgtEl>
                                          <p:spTgt spid="119"/>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101"/>
                                        </p:tgtEl>
                                        <p:attrNameLst>
                                          <p:attrName>style.visibility</p:attrName>
                                        </p:attrNameLst>
                                      </p:cBhvr>
                                      <p:to>
                                        <p:strVal val="visible"/>
                                      </p:to>
                                    </p:set>
                                    <p:anim calcmode="lin" valueType="num">
                                      <p:cBhvr>
                                        <p:cTn id="45" dur="500" fill="hold"/>
                                        <p:tgtEl>
                                          <p:spTgt spid="101"/>
                                        </p:tgtEl>
                                        <p:attrNameLst>
                                          <p:attrName>ppt_w</p:attrName>
                                        </p:attrNameLst>
                                      </p:cBhvr>
                                      <p:tavLst>
                                        <p:tav tm="0">
                                          <p:val>
                                            <p:fltVal val="0"/>
                                          </p:val>
                                        </p:tav>
                                        <p:tav tm="100000">
                                          <p:val>
                                            <p:strVal val="#ppt_w"/>
                                          </p:val>
                                        </p:tav>
                                      </p:tavLst>
                                    </p:anim>
                                    <p:anim calcmode="lin" valueType="num">
                                      <p:cBhvr>
                                        <p:cTn id="46" dur="500" fill="hold"/>
                                        <p:tgtEl>
                                          <p:spTgt spid="101"/>
                                        </p:tgtEl>
                                        <p:attrNameLst>
                                          <p:attrName>ppt_h</p:attrName>
                                        </p:attrNameLst>
                                      </p:cBhvr>
                                      <p:tavLst>
                                        <p:tav tm="0">
                                          <p:val>
                                            <p:fltVal val="0"/>
                                          </p:val>
                                        </p:tav>
                                        <p:tav tm="100000">
                                          <p:val>
                                            <p:strVal val="#ppt_h"/>
                                          </p:val>
                                        </p:tav>
                                      </p:tavLst>
                                    </p:anim>
                                    <p:animEffect transition="in" filter="fade">
                                      <p:cBhvr>
                                        <p:cTn id="47" dur="500"/>
                                        <p:tgtEl>
                                          <p:spTgt spid="101"/>
                                        </p:tgtEl>
                                      </p:cBhvr>
                                    </p:animEffect>
                                  </p:childTnLst>
                                </p:cTn>
                              </p:par>
                            </p:childTnLst>
                          </p:cTn>
                        </p:par>
                        <p:par>
                          <p:cTn id="48" fill="hold">
                            <p:stCondLst>
                              <p:cond delay="3500"/>
                            </p:stCondLst>
                            <p:childTnLst>
                              <p:par>
                                <p:cTn id="49" presetID="22" presetClass="entr" presetSubtype="4"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wipe(down)">
                                      <p:cBhvr>
                                        <p:cTn id="51" dur="500"/>
                                        <p:tgtEl>
                                          <p:spTgt spid="11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97"/>
                                        </p:tgtEl>
                                        <p:attrNameLst>
                                          <p:attrName>style.visibility</p:attrName>
                                        </p:attrNameLst>
                                      </p:cBhvr>
                                      <p:to>
                                        <p:strVal val="visible"/>
                                      </p:to>
                                    </p:set>
                                    <p:anim calcmode="lin" valueType="num">
                                      <p:cBhvr>
                                        <p:cTn id="54" dur="500" fill="hold"/>
                                        <p:tgtEl>
                                          <p:spTgt spid="97"/>
                                        </p:tgtEl>
                                        <p:attrNameLst>
                                          <p:attrName>ppt_w</p:attrName>
                                        </p:attrNameLst>
                                      </p:cBhvr>
                                      <p:tavLst>
                                        <p:tav tm="0">
                                          <p:val>
                                            <p:fltVal val="0"/>
                                          </p:val>
                                        </p:tav>
                                        <p:tav tm="100000">
                                          <p:val>
                                            <p:strVal val="#ppt_w"/>
                                          </p:val>
                                        </p:tav>
                                      </p:tavLst>
                                    </p:anim>
                                    <p:anim calcmode="lin" valueType="num">
                                      <p:cBhvr>
                                        <p:cTn id="55" dur="500" fill="hold"/>
                                        <p:tgtEl>
                                          <p:spTgt spid="97"/>
                                        </p:tgtEl>
                                        <p:attrNameLst>
                                          <p:attrName>ppt_h</p:attrName>
                                        </p:attrNameLst>
                                      </p:cBhvr>
                                      <p:tavLst>
                                        <p:tav tm="0">
                                          <p:val>
                                            <p:fltVal val="0"/>
                                          </p:val>
                                        </p:tav>
                                        <p:tav tm="100000">
                                          <p:val>
                                            <p:strVal val="#ppt_h"/>
                                          </p:val>
                                        </p:tav>
                                      </p:tavLst>
                                    </p:anim>
                                    <p:animEffect transition="in" filter="fade">
                                      <p:cBhvr>
                                        <p:cTn id="56" dur="500"/>
                                        <p:tgtEl>
                                          <p:spTgt spid="97"/>
                                        </p:tgtEl>
                                      </p:cBhvr>
                                    </p:animEffect>
                                  </p:childTnLst>
                                </p:cTn>
                              </p:par>
                            </p:childTnLst>
                          </p:cTn>
                        </p:par>
                        <p:par>
                          <p:cTn id="57" fill="hold">
                            <p:stCondLst>
                              <p:cond delay="4000"/>
                            </p:stCondLst>
                            <p:childTnLst>
                              <p:par>
                                <p:cTn id="58" presetID="22" presetClass="entr" presetSubtype="2" fill="hold" grpId="0" nodeType="afterEffect">
                                  <p:stCondLst>
                                    <p:cond delay="0"/>
                                  </p:stCondLst>
                                  <p:childTnLst>
                                    <p:set>
                                      <p:cBhvr>
                                        <p:cTn id="59" dur="1" fill="hold">
                                          <p:stCondLst>
                                            <p:cond delay="0"/>
                                          </p:stCondLst>
                                        </p:cTn>
                                        <p:tgtEl>
                                          <p:spTgt spid="118"/>
                                        </p:tgtEl>
                                        <p:attrNameLst>
                                          <p:attrName>style.visibility</p:attrName>
                                        </p:attrNameLst>
                                      </p:cBhvr>
                                      <p:to>
                                        <p:strVal val="visible"/>
                                      </p:to>
                                    </p:set>
                                    <p:animEffect transition="in" filter="wipe(right)">
                                      <p:cBhvr>
                                        <p:cTn id="60" dur="500"/>
                                        <p:tgtEl>
                                          <p:spTgt spid="118"/>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102"/>
                                        </p:tgtEl>
                                        <p:attrNameLst>
                                          <p:attrName>style.visibility</p:attrName>
                                        </p:attrNameLst>
                                      </p:cBhvr>
                                      <p:to>
                                        <p:strVal val="visible"/>
                                      </p:to>
                                    </p:set>
                                    <p:anim calcmode="lin" valueType="num">
                                      <p:cBhvr>
                                        <p:cTn id="64" dur="500" fill="hold"/>
                                        <p:tgtEl>
                                          <p:spTgt spid="102"/>
                                        </p:tgtEl>
                                        <p:attrNameLst>
                                          <p:attrName>ppt_w</p:attrName>
                                        </p:attrNameLst>
                                      </p:cBhvr>
                                      <p:tavLst>
                                        <p:tav tm="0">
                                          <p:val>
                                            <p:fltVal val="0"/>
                                          </p:val>
                                        </p:tav>
                                        <p:tav tm="100000">
                                          <p:val>
                                            <p:strVal val="#ppt_w"/>
                                          </p:val>
                                        </p:tav>
                                      </p:tavLst>
                                    </p:anim>
                                    <p:anim calcmode="lin" valueType="num">
                                      <p:cBhvr>
                                        <p:cTn id="65" dur="500" fill="hold"/>
                                        <p:tgtEl>
                                          <p:spTgt spid="102"/>
                                        </p:tgtEl>
                                        <p:attrNameLst>
                                          <p:attrName>ppt_h</p:attrName>
                                        </p:attrNameLst>
                                      </p:cBhvr>
                                      <p:tavLst>
                                        <p:tav tm="0">
                                          <p:val>
                                            <p:fltVal val="0"/>
                                          </p:val>
                                        </p:tav>
                                        <p:tav tm="100000">
                                          <p:val>
                                            <p:strVal val="#ppt_h"/>
                                          </p:val>
                                        </p:tav>
                                      </p:tavLst>
                                    </p:anim>
                                    <p:animEffect transition="in" filter="fade">
                                      <p:cBhvr>
                                        <p:cTn id="66" dur="500"/>
                                        <p:tgtEl>
                                          <p:spTgt spid="102"/>
                                        </p:tgtEl>
                                      </p:cBhvr>
                                    </p:animEffect>
                                  </p:childTnLst>
                                </p:cTn>
                              </p:par>
                            </p:childTnLst>
                          </p:cTn>
                        </p:par>
                        <p:par>
                          <p:cTn id="67" fill="hold">
                            <p:stCondLst>
                              <p:cond delay="5000"/>
                            </p:stCondLst>
                            <p:childTnLst>
                              <p:par>
                                <p:cTn id="68" presetID="22" presetClass="entr" presetSubtype="1" fill="hold" nodeType="after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wipe(up)">
                                      <p:cBhvr>
                                        <p:cTn id="70" dur="500"/>
                                        <p:tgtEl>
                                          <p:spTgt spid="109"/>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anim calcmode="lin" valueType="num">
                                      <p:cBhvr>
                                        <p:cTn id="73" dur="500" fill="hold"/>
                                        <p:tgtEl>
                                          <p:spTgt spid="96"/>
                                        </p:tgtEl>
                                        <p:attrNameLst>
                                          <p:attrName>ppt_w</p:attrName>
                                        </p:attrNameLst>
                                      </p:cBhvr>
                                      <p:tavLst>
                                        <p:tav tm="0">
                                          <p:val>
                                            <p:fltVal val="0"/>
                                          </p:val>
                                        </p:tav>
                                        <p:tav tm="100000">
                                          <p:val>
                                            <p:strVal val="#ppt_w"/>
                                          </p:val>
                                        </p:tav>
                                      </p:tavLst>
                                    </p:anim>
                                    <p:anim calcmode="lin" valueType="num">
                                      <p:cBhvr>
                                        <p:cTn id="74" dur="500" fill="hold"/>
                                        <p:tgtEl>
                                          <p:spTgt spid="96"/>
                                        </p:tgtEl>
                                        <p:attrNameLst>
                                          <p:attrName>ppt_h</p:attrName>
                                        </p:attrNameLst>
                                      </p:cBhvr>
                                      <p:tavLst>
                                        <p:tav tm="0">
                                          <p:val>
                                            <p:fltVal val="0"/>
                                          </p:val>
                                        </p:tav>
                                        <p:tav tm="100000">
                                          <p:val>
                                            <p:strVal val="#ppt_h"/>
                                          </p:val>
                                        </p:tav>
                                      </p:tavLst>
                                    </p:anim>
                                    <p:animEffect transition="in" filter="fade">
                                      <p:cBhvr>
                                        <p:cTn id="75" dur="500"/>
                                        <p:tgtEl>
                                          <p:spTgt spid="96"/>
                                        </p:tgtEl>
                                      </p:cBhvr>
                                    </p:animEffect>
                                  </p:childTnLst>
                                </p:cTn>
                              </p:par>
                            </p:childTnLst>
                          </p:cTn>
                        </p:par>
                        <p:par>
                          <p:cTn id="76" fill="hold">
                            <p:stCondLst>
                              <p:cond delay="5500"/>
                            </p:stCondLst>
                            <p:childTnLst>
                              <p:par>
                                <p:cTn id="77" presetID="22" presetClass="entr" presetSubtype="2" fill="hold" grpId="0" nodeType="after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right)">
                                      <p:cBhvr>
                                        <p:cTn id="79" dur="500"/>
                                        <p:tgtEl>
                                          <p:spTgt spid="117"/>
                                        </p:tgtEl>
                                      </p:cBhvr>
                                    </p:animEffect>
                                  </p:childTnLst>
                                </p:cTn>
                              </p:par>
                            </p:childTnLst>
                          </p:cTn>
                        </p:par>
                        <p:par>
                          <p:cTn id="80" fill="hold">
                            <p:stCondLst>
                              <p:cond delay="6000"/>
                            </p:stCondLst>
                            <p:childTnLst>
                              <p:par>
                                <p:cTn id="81" presetID="53" presetClass="entr" presetSubtype="16" fill="hold" grpId="0" nodeType="afterEffect">
                                  <p:stCondLst>
                                    <p:cond delay="0"/>
                                  </p:stCondLst>
                                  <p:childTnLst>
                                    <p:set>
                                      <p:cBhvr>
                                        <p:cTn id="82" dur="1" fill="hold">
                                          <p:stCondLst>
                                            <p:cond delay="0"/>
                                          </p:stCondLst>
                                        </p:cTn>
                                        <p:tgtEl>
                                          <p:spTgt spid="103"/>
                                        </p:tgtEl>
                                        <p:attrNameLst>
                                          <p:attrName>style.visibility</p:attrName>
                                        </p:attrNameLst>
                                      </p:cBhvr>
                                      <p:to>
                                        <p:strVal val="visible"/>
                                      </p:to>
                                    </p:set>
                                    <p:anim calcmode="lin" valueType="num">
                                      <p:cBhvr>
                                        <p:cTn id="83" dur="500" fill="hold"/>
                                        <p:tgtEl>
                                          <p:spTgt spid="103"/>
                                        </p:tgtEl>
                                        <p:attrNameLst>
                                          <p:attrName>ppt_w</p:attrName>
                                        </p:attrNameLst>
                                      </p:cBhvr>
                                      <p:tavLst>
                                        <p:tav tm="0">
                                          <p:val>
                                            <p:fltVal val="0"/>
                                          </p:val>
                                        </p:tav>
                                        <p:tav tm="100000">
                                          <p:val>
                                            <p:strVal val="#ppt_w"/>
                                          </p:val>
                                        </p:tav>
                                      </p:tavLst>
                                    </p:anim>
                                    <p:anim calcmode="lin" valueType="num">
                                      <p:cBhvr>
                                        <p:cTn id="84" dur="500" fill="hold"/>
                                        <p:tgtEl>
                                          <p:spTgt spid="103"/>
                                        </p:tgtEl>
                                        <p:attrNameLst>
                                          <p:attrName>ppt_h</p:attrName>
                                        </p:attrNameLst>
                                      </p:cBhvr>
                                      <p:tavLst>
                                        <p:tav tm="0">
                                          <p:val>
                                            <p:fltVal val="0"/>
                                          </p:val>
                                        </p:tav>
                                        <p:tav tm="100000">
                                          <p:val>
                                            <p:strVal val="#ppt_h"/>
                                          </p:val>
                                        </p:tav>
                                      </p:tavLst>
                                    </p:anim>
                                    <p:animEffect transition="in" filter="fade">
                                      <p:cBhvr>
                                        <p:cTn id="85" dur="500"/>
                                        <p:tgtEl>
                                          <p:spTgt spid="103"/>
                                        </p:tgtEl>
                                      </p:cBhvr>
                                    </p:animEffect>
                                  </p:childTnLst>
                                </p:cTn>
                              </p:par>
                            </p:childTnLst>
                          </p:cTn>
                        </p:par>
                        <p:par>
                          <p:cTn id="86" fill="hold">
                            <p:stCondLst>
                              <p:cond delay="6500"/>
                            </p:stCondLst>
                            <p:childTnLst>
                              <p:par>
                                <p:cTn id="87" presetID="22" presetClass="entr" presetSubtype="4" fill="hold" nodeType="afterEffect">
                                  <p:stCondLst>
                                    <p:cond delay="0"/>
                                  </p:stCondLst>
                                  <p:childTnLst>
                                    <p:set>
                                      <p:cBhvr>
                                        <p:cTn id="88" dur="1" fill="hold">
                                          <p:stCondLst>
                                            <p:cond delay="0"/>
                                          </p:stCondLst>
                                        </p:cTn>
                                        <p:tgtEl>
                                          <p:spTgt spid="86"/>
                                        </p:tgtEl>
                                        <p:attrNameLst>
                                          <p:attrName>style.visibility</p:attrName>
                                        </p:attrNameLst>
                                      </p:cBhvr>
                                      <p:to>
                                        <p:strVal val="visible"/>
                                      </p:to>
                                    </p:set>
                                    <p:animEffect transition="in" filter="wipe(down)">
                                      <p:cBhvr>
                                        <p:cTn id="89" dur="500"/>
                                        <p:tgtEl>
                                          <p:spTgt spid="8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 calcmode="lin" valueType="num">
                                      <p:cBhvr>
                                        <p:cTn id="92" dur="500" fill="hold"/>
                                        <p:tgtEl>
                                          <p:spTgt spid="98"/>
                                        </p:tgtEl>
                                        <p:attrNameLst>
                                          <p:attrName>ppt_w</p:attrName>
                                        </p:attrNameLst>
                                      </p:cBhvr>
                                      <p:tavLst>
                                        <p:tav tm="0">
                                          <p:val>
                                            <p:fltVal val="0"/>
                                          </p:val>
                                        </p:tav>
                                        <p:tav tm="100000">
                                          <p:val>
                                            <p:strVal val="#ppt_w"/>
                                          </p:val>
                                        </p:tav>
                                      </p:tavLst>
                                    </p:anim>
                                    <p:anim calcmode="lin" valueType="num">
                                      <p:cBhvr>
                                        <p:cTn id="93" dur="500" fill="hold"/>
                                        <p:tgtEl>
                                          <p:spTgt spid="98"/>
                                        </p:tgtEl>
                                        <p:attrNameLst>
                                          <p:attrName>ppt_h</p:attrName>
                                        </p:attrNameLst>
                                      </p:cBhvr>
                                      <p:tavLst>
                                        <p:tav tm="0">
                                          <p:val>
                                            <p:fltVal val="0"/>
                                          </p:val>
                                        </p:tav>
                                        <p:tav tm="100000">
                                          <p:val>
                                            <p:strVal val="#ppt_h"/>
                                          </p:val>
                                        </p:tav>
                                      </p:tavLst>
                                    </p:anim>
                                    <p:animEffect transition="in" filter="fade">
                                      <p:cBhvr>
                                        <p:cTn id="94" dur="500"/>
                                        <p:tgtEl>
                                          <p:spTgt spid="98"/>
                                        </p:tgtEl>
                                      </p:cBhvr>
                                    </p:animEffect>
                                  </p:childTnLst>
                                </p:cTn>
                              </p:par>
                            </p:childTnLst>
                          </p:cTn>
                        </p:par>
                        <p:par>
                          <p:cTn id="95" fill="hold">
                            <p:stCondLst>
                              <p:cond delay="7000"/>
                            </p:stCondLst>
                            <p:childTnLst>
                              <p:par>
                                <p:cTn id="96" presetID="22" presetClass="entr" presetSubtype="2" fill="hold" grpId="0" nodeType="afterEffect">
                                  <p:stCondLst>
                                    <p:cond delay="0"/>
                                  </p:stCondLst>
                                  <p:childTnLst>
                                    <p:set>
                                      <p:cBhvr>
                                        <p:cTn id="97" dur="1" fill="hold">
                                          <p:stCondLst>
                                            <p:cond delay="0"/>
                                          </p:stCondLst>
                                        </p:cTn>
                                        <p:tgtEl>
                                          <p:spTgt spid="121"/>
                                        </p:tgtEl>
                                        <p:attrNameLst>
                                          <p:attrName>style.visibility</p:attrName>
                                        </p:attrNameLst>
                                      </p:cBhvr>
                                      <p:to>
                                        <p:strVal val="visible"/>
                                      </p:to>
                                    </p:set>
                                    <p:animEffect transition="in" filter="wipe(right)">
                                      <p:cBhvr>
                                        <p:cTn id="98"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ldLvl="0" animBg="1"/>
      <p:bldP spid="94" grpId="0" bldLvl="0" animBg="1"/>
      <p:bldP spid="95" grpId="0" bldLvl="0" animBg="1"/>
      <p:bldP spid="96" grpId="0" bldLvl="0" animBg="1"/>
      <p:bldP spid="97" grpId="0" bldLvl="0" animBg="1"/>
      <p:bldP spid="98" grpId="0" bldLvl="0" animBg="1"/>
      <p:bldP spid="100" grpId="0" bldLvl="0" animBg="1"/>
      <p:bldP spid="101" grpId="0" bldLvl="0" animBg="1"/>
      <p:bldP spid="102" grpId="0" bldLvl="0" animBg="1"/>
      <p:bldP spid="103" grpId="0" bldLvl="0" animBg="1"/>
      <p:bldP spid="117" grpId="0"/>
      <p:bldP spid="118" grpId="0"/>
      <p:bldP spid="119" grpId="0"/>
      <p:bldP spid="120" grpId="0"/>
      <p:bldP spid="1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109220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b="1" spc="300" dirty="0">
                <a:latin typeface="微软雅黑" panose="020B0503020204020204" pitchFamily="34" charset="-122"/>
                <a:ea typeface="微软雅黑" panose="020B0503020204020204" pitchFamily="34" charset="-122"/>
                <a:sym typeface="+mn-ea"/>
              </a:rPr>
              <a:t>短信开发</a:t>
            </a:r>
            <a:endParaRPr lang="zh-CN" altLang="en-US" sz="3000" b="1" spc="300" dirty="0">
              <a:solidFill>
                <a:schemeClr val="tx1"/>
              </a:solidFill>
              <a:latin typeface="微软雅黑" panose="020B0503020204020204" pitchFamily="34" charset="-122"/>
              <a:ea typeface="微软雅黑" panose="020B0503020204020204" pitchFamily="34" charset="-122"/>
              <a:cs typeface="+mn-cs"/>
            </a:endParaRPr>
          </a:p>
          <a:p>
            <a:pPr algn="l"/>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p:cNvPicPr>
            <a:picLocks noChangeAspect="1"/>
          </p:cNvPicPr>
          <p:nvPr>
            <p:custDataLst>
              <p:tags r:id="rId3"/>
            </p:custDataLst>
          </p:nvPr>
        </p:nvPicPr>
        <p:blipFill>
          <a:blip r:embed="rId5"/>
          <a:stretch>
            <a:fillRect/>
          </a:stretch>
        </p:blipFill>
        <p:spPr>
          <a:xfrm>
            <a:off x="3509010" y="1692275"/>
            <a:ext cx="8577580" cy="3723640"/>
          </a:xfrm>
          <a:prstGeom prst="rect">
            <a:avLst/>
          </a:prstGeom>
        </p:spPr>
      </p:pic>
      <p:sp>
        <p:nvSpPr>
          <p:cNvPr id="5" name="文本框 4"/>
          <p:cNvSpPr txBox="1"/>
          <p:nvPr/>
        </p:nvSpPr>
        <p:spPr>
          <a:xfrm>
            <a:off x="1107440" y="2768600"/>
            <a:ext cx="1404620" cy="460375"/>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40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a:t>
            </a:r>
            <a:endParaRPr lang="zh-CN" altLang="en-US" sz="2400" b="1" kern="0" dirty="0">
              <a:ea typeface="Arial Unicode MS" panose="020B0604020202020204" pitchFamily="34" charset="-128"/>
              <a:cs typeface="Arial Unicode MS" panose="020B0604020202020204" pitchFamily="34" charset="-128"/>
            </a:endParaRPr>
          </a:p>
        </p:txBody>
      </p:sp>
      <p:pic>
        <p:nvPicPr>
          <p:cNvPr id="6" name="图片 5" descr="图片1"/>
          <p:cNvPicPr>
            <a:picLocks noChangeAspect="1"/>
          </p:cNvPicPr>
          <p:nvPr/>
        </p:nvPicPr>
        <p:blipFill>
          <a:blip r:embed="rId6"/>
          <a:stretch>
            <a:fillRect/>
          </a:stretch>
        </p:blipFill>
        <p:spPr>
          <a:xfrm>
            <a:off x="1162685" y="1378585"/>
            <a:ext cx="1294765" cy="1306195"/>
          </a:xfrm>
          <a:prstGeom prst="rect">
            <a:avLst/>
          </a:prstGeom>
        </p:spPr>
      </p:pic>
      <p:sp>
        <p:nvSpPr>
          <p:cNvPr id="7" name="文本框 6"/>
          <p:cNvSpPr txBox="1"/>
          <p:nvPr/>
        </p:nvSpPr>
        <p:spPr>
          <a:xfrm>
            <a:off x="394335" y="3362960"/>
            <a:ext cx="2603500" cy="1938020"/>
          </a:xfrm>
          <a:prstGeom prst="rect">
            <a:avLst/>
          </a:prstGeom>
          <a:noFill/>
        </p:spPr>
        <p:txBody>
          <a:bodyPr wrap="square" rtlCol="0" anchor="t">
            <a:spAutoFit/>
          </a:bodyPr>
          <a:lstStyle/>
          <a:p>
            <a:pPr defTabSz="913765" fontAlgn="base">
              <a:lnSpc>
                <a:spcPct val="150000"/>
              </a:lnSpc>
              <a:spcBef>
                <a:spcPct val="0"/>
              </a:spcBef>
              <a:spcAft>
                <a:spcPts val="600"/>
              </a:spcAft>
              <a:defRPr/>
            </a:pPr>
            <a:r>
              <a:rPr lang="zh-CN" altLang="en-US"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自定义短信接口配置，快速开发、配置，完全复写产品发送短信接口。实现系统中流程、建模、会议等短信提醒功能。</a:t>
            </a:r>
            <a:endParaRPr lang="zh-CN" altLang="en-US"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77215" y="807720"/>
            <a:ext cx="332168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、编写</a:t>
            </a:r>
            <a:r>
              <a:rPr kumimoji="0" lang="en-US" altLang="zh-CN" sz="1900" b="1" i="0" u="none" strike="noStrike" kern="1200" cap="none" spc="0" normalizeH="0" baseline="0" noProof="0">
                <a:ln>
                  <a:noFill/>
                </a:ln>
                <a:solidFill>
                  <a:schemeClr val="lt1"/>
                </a:solidFill>
                <a:effectLst/>
                <a:uLnTx/>
                <a:uFillTx/>
                <a:latin typeface="+mn-lt"/>
                <a:ea typeface="+mn-ea"/>
                <a:cs typeface="+mn-cs"/>
              </a:rPr>
              <a:t>register.js</a:t>
            </a:r>
            <a:r>
              <a:rPr kumimoji="0" lang="zh-CN" altLang="en-US" sz="1900" b="1" i="0" u="none" strike="noStrike" kern="1200" cap="none" spc="0" normalizeH="0" baseline="0" noProof="0">
                <a:ln>
                  <a:noFill/>
                </a:ln>
                <a:solidFill>
                  <a:schemeClr val="lt1"/>
                </a:solidFill>
                <a:effectLst/>
                <a:uLnTx/>
                <a:uFillTx/>
                <a:latin typeface="+mn-lt"/>
                <a:ea typeface="+mn-ea"/>
                <a:cs typeface="+mn-cs"/>
              </a:rPr>
              <a:t>文件</a:t>
            </a:r>
          </a:p>
        </p:txBody>
      </p:sp>
      <p:sp>
        <p:nvSpPr>
          <p:cNvPr id="23563" name="矩形 13"/>
          <p:cNvSpPr/>
          <p:nvPr/>
        </p:nvSpPr>
        <p:spPr>
          <a:xfrm>
            <a:off x="5760610" y="4447722"/>
            <a:ext cx="1468120" cy="40195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80000"/>
              </a:lnSpc>
              <a:spcBef>
                <a:spcPct val="20000"/>
              </a:spcBef>
              <a:buClr>
                <a:schemeClr val="accent2"/>
              </a:buClr>
              <a:buFont typeface="Wingdings" panose="05000000000000000000" pitchFamily="2" charset="2"/>
              <a:buNone/>
            </a:pPr>
            <a:r>
              <a:rPr lang="zh-CN" altLang="en-US" sz="2530" b="1" dirty="0">
                <a:solidFill>
                  <a:schemeClr val="bg1"/>
                </a:solidFill>
                <a:latin typeface="微软雅黑" panose="020B0503020204020204" pitchFamily="34" charset="-122"/>
                <a:ea typeface="微软雅黑" panose="020B0503020204020204" pitchFamily="34" charset="-122"/>
              </a:rPr>
              <a:t>我要安全</a:t>
            </a:r>
            <a:endParaRPr lang="zh-CN" altLang="en-US" sz="2530" b="1" dirty="0">
              <a:solidFill>
                <a:schemeClr val="bg1"/>
              </a:solidFill>
              <a:latin typeface="微软雅黑" panose="020B0503020204020204" pitchFamily="34" charset="-122"/>
              <a:ea typeface="微软雅黑" panose="020B0503020204020204" pitchFamily="34" charset="-122"/>
              <a:sym typeface="Verdana" panose="020B0604030504040204" pitchFamily="34" charset="0"/>
            </a:endParaRPr>
          </a:p>
        </p:txBody>
      </p:sp>
      <p:sp>
        <p:nvSpPr>
          <p:cNvPr id="23565" name="矩形 15"/>
          <p:cNvSpPr/>
          <p:nvPr/>
        </p:nvSpPr>
        <p:spPr>
          <a:xfrm>
            <a:off x="9124056" y="3084903"/>
            <a:ext cx="1146810" cy="40195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80000"/>
              </a:lnSpc>
              <a:spcBef>
                <a:spcPct val="20000"/>
              </a:spcBef>
              <a:buClr>
                <a:schemeClr val="accent2"/>
              </a:buClr>
              <a:buFont typeface="Wingdings" panose="05000000000000000000" pitchFamily="2" charset="2"/>
              <a:buNone/>
            </a:pPr>
            <a:r>
              <a:rPr lang="zh-CN" altLang="en-US" sz="2530" b="1" dirty="0">
                <a:solidFill>
                  <a:schemeClr val="bg1"/>
                </a:solidFill>
                <a:latin typeface="微软雅黑" panose="020B0503020204020204" pitchFamily="34" charset="-122"/>
                <a:ea typeface="微软雅黑" panose="020B0503020204020204" pitchFamily="34" charset="-122"/>
              </a:rPr>
              <a:t>我会全</a:t>
            </a:r>
            <a:endParaRPr lang="zh-CN" altLang="en-US" sz="2530" b="1" dirty="0">
              <a:solidFill>
                <a:schemeClr val="bg1"/>
              </a:solidFill>
              <a:latin typeface="微软雅黑" panose="020B0503020204020204" pitchFamily="34" charset="-122"/>
              <a:ea typeface="微软雅黑" panose="020B0503020204020204" pitchFamily="34" charset="-122"/>
              <a:sym typeface="Verdana" panose="020B0604030504040204" pitchFamily="34" charset="0"/>
            </a:endParaRPr>
          </a:p>
        </p:txBody>
      </p:sp>
      <p:sp>
        <p:nvSpPr>
          <p:cNvPr id="10" name="任意多边形 9"/>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7"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01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表单校验之时间校验</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4"/>
          <a:stretch>
            <a:fillRect/>
          </a:stretch>
        </p:blipFill>
        <p:spPr>
          <a:xfrm>
            <a:off x="524510" y="1506855"/>
            <a:ext cx="11736705" cy="552005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109220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b="1" spc="300" dirty="0">
                <a:latin typeface="微软雅黑" panose="020B0503020204020204" pitchFamily="34" charset="-122"/>
                <a:ea typeface="微软雅黑" panose="020B0503020204020204" pitchFamily="34" charset="-122"/>
                <a:sym typeface="+mn-ea"/>
              </a:rPr>
              <a:t>短信开发</a:t>
            </a:r>
            <a:endParaRPr lang="zh-CN" altLang="en-US" sz="3000" b="1" spc="300" dirty="0">
              <a:solidFill>
                <a:schemeClr val="tx1"/>
              </a:solidFill>
              <a:latin typeface="微软雅黑" panose="020B0503020204020204" pitchFamily="34" charset="-122"/>
              <a:ea typeface="微软雅黑" panose="020B0503020204020204" pitchFamily="34" charset="-122"/>
              <a:cs typeface="+mn-cs"/>
            </a:endParaRPr>
          </a:p>
          <a:p>
            <a:pPr algn="l"/>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1107440" y="2768600"/>
            <a:ext cx="1404620" cy="460375"/>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40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a:t>
            </a:r>
            <a:endParaRPr lang="zh-CN" altLang="en-US" sz="2400" b="1" kern="0" dirty="0">
              <a:ea typeface="Arial Unicode MS" panose="020B0604020202020204" pitchFamily="34" charset="-128"/>
              <a:cs typeface="Arial Unicode MS" panose="020B0604020202020204" pitchFamily="34" charset="-128"/>
            </a:endParaRPr>
          </a:p>
        </p:txBody>
      </p:sp>
      <p:pic>
        <p:nvPicPr>
          <p:cNvPr id="6" name="图片 5" descr="图片1"/>
          <p:cNvPicPr>
            <a:picLocks noChangeAspect="1"/>
          </p:cNvPicPr>
          <p:nvPr/>
        </p:nvPicPr>
        <p:blipFill>
          <a:blip r:embed="rId4"/>
          <a:stretch>
            <a:fillRect/>
          </a:stretch>
        </p:blipFill>
        <p:spPr>
          <a:xfrm>
            <a:off x="1162685" y="1378585"/>
            <a:ext cx="1294765" cy="1306195"/>
          </a:xfrm>
          <a:prstGeom prst="rect">
            <a:avLst/>
          </a:prstGeom>
        </p:spPr>
      </p:pic>
      <p:sp>
        <p:nvSpPr>
          <p:cNvPr id="7" name="文本框 6"/>
          <p:cNvSpPr txBox="1"/>
          <p:nvPr/>
        </p:nvSpPr>
        <p:spPr>
          <a:xfrm>
            <a:off x="394335" y="3362960"/>
            <a:ext cx="2603500" cy="2384425"/>
          </a:xfrm>
          <a:prstGeom prst="rect">
            <a:avLst/>
          </a:prstGeom>
          <a:noFill/>
        </p:spPr>
        <p:txBody>
          <a:bodyPr wrap="square" rtlCol="0" anchor="t">
            <a:spAutoFit/>
          </a:bodyPr>
          <a:lstStyle/>
          <a:p>
            <a:pPr defTabSz="913765" fontAlgn="base">
              <a:lnSpc>
                <a:spcPct val="150000"/>
              </a:lnSpc>
              <a:spcBef>
                <a:spcPct val="0"/>
              </a:spcBef>
              <a:spcAft>
                <a:spcPts val="600"/>
              </a:spcAft>
              <a:defRPr/>
            </a:pPr>
            <a:r>
              <a:rPr lang="en-US" altLang="zh-CN"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linux</a:t>
            </a:r>
            <a:r>
              <a:rPr lang="zh-CN" altLang="en-US"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操作系统通过</a:t>
            </a:r>
            <a:r>
              <a:rPr lang="en-US" altLang="zh-CN"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curl </a:t>
            </a:r>
            <a:r>
              <a:rPr lang="zh-CN" altLang="en-US"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接口地址判断服务器与短信接口是否互通。</a:t>
            </a:r>
            <a:endParaRPr lang="zh-CN" altLang="en-US"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endParaRPr>
          </a:p>
          <a:p>
            <a:pPr defTabSz="913765" fontAlgn="base">
              <a:lnSpc>
                <a:spcPct val="150000"/>
              </a:lnSpc>
              <a:spcBef>
                <a:spcPct val="0"/>
              </a:spcBef>
              <a:spcAft>
                <a:spcPts val="600"/>
              </a:spcAft>
              <a:defRPr/>
            </a:pPr>
            <a:r>
              <a:rPr lang="en-US" altLang="zh-CN"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windows</a:t>
            </a:r>
            <a:r>
              <a:rPr lang="zh-CN" altLang="en-US"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操作系统可以通过浏览器直接访问对应接口地址判断接口是否互通。</a:t>
            </a:r>
            <a:endParaRPr lang="zh-CN" altLang="en-US" sz="1600"/>
          </a:p>
        </p:txBody>
      </p:sp>
      <p:pic>
        <p:nvPicPr>
          <p:cNvPr id="9" name="图片 8"/>
          <p:cNvPicPr>
            <a:picLocks noChangeAspect="1"/>
          </p:cNvPicPr>
          <p:nvPr/>
        </p:nvPicPr>
        <p:blipFill>
          <a:blip r:embed="rId5"/>
          <a:stretch>
            <a:fillRect/>
          </a:stretch>
        </p:blipFill>
        <p:spPr>
          <a:xfrm>
            <a:off x="4053205" y="1527810"/>
            <a:ext cx="7866380" cy="471043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b="1" spc="300" dirty="0">
                <a:latin typeface="微软雅黑" panose="020B0503020204020204" pitchFamily="34" charset="-122"/>
                <a:ea typeface="微软雅黑" panose="020B0503020204020204" pitchFamily="34" charset="-122"/>
                <a:sym typeface="+mn-ea"/>
              </a:rPr>
              <a:t>短信开发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1137285" y="3310890"/>
            <a:ext cx="1404620" cy="460375"/>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40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a:t>
            </a:r>
            <a:endParaRPr lang="zh-CN" altLang="en-US" sz="2400" b="1" kern="0" dirty="0">
              <a:ea typeface="Arial Unicode MS" panose="020B0604020202020204" pitchFamily="34" charset="-128"/>
              <a:cs typeface="Arial Unicode MS" panose="020B0604020202020204" pitchFamily="34" charset="-128"/>
            </a:endParaRPr>
          </a:p>
        </p:txBody>
      </p:sp>
      <p:pic>
        <p:nvPicPr>
          <p:cNvPr id="6" name="图片 5" descr="图片1"/>
          <p:cNvPicPr>
            <a:picLocks noChangeAspect="1"/>
          </p:cNvPicPr>
          <p:nvPr/>
        </p:nvPicPr>
        <p:blipFill>
          <a:blip r:embed="rId4"/>
          <a:stretch>
            <a:fillRect/>
          </a:stretch>
        </p:blipFill>
        <p:spPr>
          <a:xfrm>
            <a:off x="1192530" y="1920875"/>
            <a:ext cx="1294765" cy="1306195"/>
          </a:xfrm>
          <a:prstGeom prst="rect">
            <a:avLst/>
          </a:prstGeom>
        </p:spPr>
      </p:pic>
      <p:sp>
        <p:nvSpPr>
          <p:cNvPr id="7" name="文本框 6"/>
          <p:cNvSpPr txBox="1"/>
          <p:nvPr/>
        </p:nvSpPr>
        <p:spPr>
          <a:xfrm>
            <a:off x="668655" y="3771265"/>
            <a:ext cx="2540000" cy="1814830"/>
          </a:xfrm>
          <a:prstGeom prst="rect">
            <a:avLst/>
          </a:prstGeom>
          <a:noFill/>
        </p:spPr>
        <p:txBody>
          <a:bodyPr wrap="square" rtlCol="0" anchor="t">
            <a:spAutoFit/>
          </a:bodyPr>
          <a:lstStyle/>
          <a:p>
            <a:pPr fontAlgn="base">
              <a:spcBef>
                <a:spcPct val="50000"/>
              </a:spcBef>
              <a:spcAft>
                <a:spcPct val="0"/>
              </a:spcAft>
              <a:buClr>
                <a:srgbClr val="F0AB00"/>
              </a:buClr>
              <a:buSzPct val="80000"/>
            </a:pPr>
            <a:r>
              <a:rPr lang="zh-CN" altLang="en-US"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系统提供的多达二十多种的自定义短信接口配置，能满足绝大部分的短信业务，减少了二次开发的工作。所以我们拿到接口时第一步应先判断是否可以使用系统标准接口实现</a:t>
            </a:r>
            <a:endParaRPr lang="zh-CN" altLang="en-US" sz="1600"/>
          </a:p>
        </p:txBody>
      </p:sp>
      <p:pic>
        <p:nvPicPr>
          <p:cNvPr id="8" name="图片 7"/>
          <p:cNvPicPr>
            <a:picLocks noChangeAspect="1"/>
          </p:cNvPicPr>
          <p:nvPr/>
        </p:nvPicPr>
        <p:blipFill>
          <a:blip r:embed="rId5"/>
          <a:stretch>
            <a:fillRect/>
          </a:stretch>
        </p:blipFill>
        <p:spPr>
          <a:xfrm>
            <a:off x="3764915" y="1743710"/>
            <a:ext cx="8213090" cy="40767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b="1" spc="300" dirty="0">
                <a:latin typeface="微软雅黑" panose="020B0503020204020204" pitchFamily="34" charset="-122"/>
                <a:ea typeface="微软雅黑" panose="020B0503020204020204" pitchFamily="34" charset="-122"/>
                <a:sym typeface="+mn-ea"/>
              </a:rPr>
              <a:t>短信开发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1137285" y="3310890"/>
            <a:ext cx="1404620" cy="460375"/>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40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a:t>
            </a:r>
            <a:endParaRPr lang="zh-CN" altLang="en-US" sz="2400" b="1" kern="0" dirty="0">
              <a:ea typeface="Arial Unicode MS" panose="020B0604020202020204" pitchFamily="34" charset="-128"/>
              <a:cs typeface="Arial Unicode MS" panose="020B0604020202020204" pitchFamily="34" charset="-128"/>
            </a:endParaRPr>
          </a:p>
        </p:txBody>
      </p:sp>
      <p:pic>
        <p:nvPicPr>
          <p:cNvPr id="6" name="图片 5" descr="图片1"/>
          <p:cNvPicPr>
            <a:picLocks noChangeAspect="1"/>
          </p:cNvPicPr>
          <p:nvPr/>
        </p:nvPicPr>
        <p:blipFill>
          <a:blip r:embed="rId4"/>
          <a:stretch>
            <a:fillRect/>
          </a:stretch>
        </p:blipFill>
        <p:spPr>
          <a:xfrm>
            <a:off x="1192530" y="1920875"/>
            <a:ext cx="1294765" cy="1306195"/>
          </a:xfrm>
          <a:prstGeom prst="rect">
            <a:avLst/>
          </a:prstGeom>
        </p:spPr>
      </p:pic>
      <p:sp>
        <p:nvSpPr>
          <p:cNvPr id="7" name="文本框 6"/>
          <p:cNvSpPr txBox="1"/>
          <p:nvPr/>
        </p:nvSpPr>
        <p:spPr>
          <a:xfrm>
            <a:off x="668655" y="3771265"/>
            <a:ext cx="2540000" cy="2306955"/>
          </a:xfrm>
          <a:prstGeom prst="rect">
            <a:avLst/>
          </a:prstGeom>
          <a:noFill/>
        </p:spPr>
        <p:txBody>
          <a:bodyPr wrap="square" rtlCol="0" anchor="t">
            <a:spAutoFit/>
          </a:bodyPr>
          <a:lstStyle/>
          <a:p>
            <a:pPr defTabSz="913765" fontAlgn="base">
              <a:lnSpc>
                <a:spcPct val="150000"/>
              </a:lnSpc>
              <a:spcBef>
                <a:spcPct val="0"/>
              </a:spcBef>
              <a:spcAft>
                <a:spcPts val="600"/>
              </a:spcAft>
              <a:defRPr/>
            </a:pPr>
            <a:r>
              <a:rPr lang="zh-CN" altLang="en-US"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当系统提供的接口不能满足时我们需要进行自定义开发首先，确定接口参数，比如右图：接口地址、</a:t>
            </a:r>
            <a:r>
              <a:rPr lang="en-US" altLang="zh-CN"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SN</a:t>
            </a:r>
            <a:r>
              <a:rPr lang="zh-CN" altLang="en-US" sz="16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码、密码等接口参数。方便后期项目人员进行配置。</a:t>
            </a:r>
            <a:endParaRPr lang="zh-CN" altLang="en-US" sz="1600"/>
          </a:p>
        </p:txBody>
      </p:sp>
      <p:pic>
        <p:nvPicPr>
          <p:cNvPr id="4" name="图片 3"/>
          <p:cNvPicPr>
            <a:picLocks noChangeAspect="1"/>
          </p:cNvPicPr>
          <p:nvPr/>
        </p:nvPicPr>
        <p:blipFill>
          <a:blip r:embed="rId5"/>
          <a:stretch>
            <a:fillRect/>
          </a:stretch>
        </p:blipFill>
        <p:spPr>
          <a:xfrm>
            <a:off x="4053205" y="2392045"/>
            <a:ext cx="7301865" cy="261366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b="1" spc="300" dirty="0">
                <a:latin typeface="微软雅黑" panose="020B0503020204020204" pitchFamily="34" charset="-122"/>
                <a:ea typeface="微软雅黑" panose="020B0503020204020204" pitchFamily="34" charset="-122"/>
                <a:sym typeface="+mn-ea"/>
              </a:rPr>
              <a:t>短信开发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1107440" y="2768600"/>
            <a:ext cx="1404620" cy="460375"/>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40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a:t>
            </a:r>
            <a:endParaRPr lang="zh-CN" altLang="en-US" sz="2400" b="1" kern="0" dirty="0">
              <a:ea typeface="Arial Unicode MS" panose="020B0604020202020204" pitchFamily="34" charset="-128"/>
              <a:cs typeface="Arial Unicode MS" panose="020B0604020202020204" pitchFamily="34" charset="-128"/>
            </a:endParaRPr>
          </a:p>
        </p:txBody>
      </p:sp>
      <p:pic>
        <p:nvPicPr>
          <p:cNvPr id="9" name="图片 8" descr="图片1"/>
          <p:cNvPicPr>
            <a:picLocks noChangeAspect="1"/>
          </p:cNvPicPr>
          <p:nvPr/>
        </p:nvPicPr>
        <p:blipFill>
          <a:blip r:embed="rId4"/>
          <a:stretch>
            <a:fillRect/>
          </a:stretch>
        </p:blipFill>
        <p:spPr>
          <a:xfrm>
            <a:off x="1162685" y="1378585"/>
            <a:ext cx="1294765" cy="1306195"/>
          </a:xfrm>
          <a:prstGeom prst="rect">
            <a:avLst/>
          </a:prstGeom>
        </p:spPr>
      </p:pic>
      <p:sp>
        <p:nvSpPr>
          <p:cNvPr id="10" name="文本框 9"/>
          <p:cNvSpPr txBox="1"/>
          <p:nvPr/>
        </p:nvSpPr>
        <p:spPr>
          <a:xfrm>
            <a:off x="4826000" y="1582420"/>
            <a:ext cx="5961380" cy="3692525"/>
          </a:xfrm>
          <a:prstGeom prst="rect">
            <a:avLst/>
          </a:prstGeom>
          <a:noFill/>
        </p:spPr>
        <p:txBody>
          <a:bodyPr wrap="square" rtlCol="0" anchor="t">
            <a:spAutoFit/>
          </a:bodyPr>
          <a:lstStyle/>
          <a:p>
            <a:pPr fontAlgn="base">
              <a:spcBef>
                <a:spcPct val="50000"/>
              </a:spcBef>
              <a:spcAft>
                <a:spcPct val="0"/>
              </a:spcAft>
              <a:buClr>
                <a:srgbClr val="F0AB00"/>
              </a:buClr>
              <a:buSzPct val="80000"/>
            </a:pPr>
            <a:r>
              <a:rPr lang="zh-CN" altLang="en-US" sz="1800" b="1" kern="0" dirty="0">
                <a:ea typeface="Arial Unicode MS" panose="020B0604020202020204" pitchFamily="34" charset="-128"/>
                <a:cs typeface="Arial Unicode MS" panose="020B0604020202020204" pitchFamily="34" charset="-128"/>
              </a:rPr>
              <a:t>import weaver.general.BaseBean;</a:t>
            </a:r>
          </a:p>
          <a:p>
            <a:pPr fontAlgn="base">
              <a:spcBef>
                <a:spcPct val="50000"/>
              </a:spcBef>
              <a:spcAft>
                <a:spcPct val="0"/>
              </a:spcAft>
              <a:buClr>
                <a:srgbClr val="F0AB00"/>
              </a:buClr>
              <a:buSzPct val="80000"/>
            </a:pPr>
            <a:endParaRPr lang="zh-CN" altLang="en-US" sz="1800" b="1" kern="0" dirty="0">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lang="zh-CN" altLang="en-US" sz="1800" b="1" kern="0" dirty="0">
                <a:ea typeface="Arial Unicode MS" panose="020B0604020202020204" pitchFamily="34" charset="-128"/>
                <a:cs typeface="Arial Unicode MS" panose="020B0604020202020204" pitchFamily="34" charset="-128"/>
              </a:rPr>
              <a:t>import weaver.sms.SmsService;</a:t>
            </a:r>
          </a:p>
          <a:p>
            <a:pPr fontAlgn="base">
              <a:spcBef>
                <a:spcPct val="50000"/>
              </a:spcBef>
              <a:spcAft>
                <a:spcPct val="0"/>
              </a:spcAft>
              <a:buClr>
                <a:srgbClr val="F0AB00"/>
              </a:buClr>
              <a:buSzPct val="80000"/>
            </a:pPr>
            <a:endParaRPr lang="zh-CN" altLang="en-US" sz="1800" kern="0" dirty="0">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lang="zh-CN" altLang="en-US" sz="1800" kern="0" dirty="0">
                <a:solidFill>
                  <a:srgbClr val="92D050"/>
                </a:solidFill>
                <a:ea typeface="Arial Unicode MS" panose="020B0604020202020204" pitchFamily="34" charset="-128"/>
                <a:cs typeface="Arial Unicode MS" panose="020B0604020202020204" pitchFamily="34" charset="-128"/>
              </a:rPr>
              <a:t>//实现SmsService接口</a:t>
            </a:r>
          </a:p>
          <a:p>
            <a:pPr fontAlgn="base">
              <a:spcBef>
                <a:spcPct val="50000"/>
              </a:spcBef>
              <a:spcAft>
                <a:spcPct val="0"/>
              </a:spcAft>
              <a:buClr>
                <a:srgbClr val="F0AB00"/>
              </a:buClr>
              <a:buSzPct val="80000"/>
            </a:pPr>
            <a:endParaRPr lang="zh-CN" altLang="en-US" sz="1800" kern="0" dirty="0">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lang="zh-CN" altLang="en-US"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public class SmsAction implements SmsService {</a:t>
            </a:r>
          </a:p>
          <a:p>
            <a:pPr fontAlgn="base">
              <a:spcBef>
                <a:spcPct val="50000"/>
              </a:spcBef>
              <a:spcAft>
                <a:spcPct val="0"/>
              </a:spcAft>
              <a:buClr>
                <a:srgbClr val="F0AB00"/>
              </a:buClr>
              <a:buSzPct val="80000"/>
            </a:pPr>
            <a:endParaRPr lang="zh-CN" altLang="en-US"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lang="en-US" altLang="zh-CN"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a:t>
            </a:r>
          </a:p>
        </p:txBody>
      </p:sp>
      <p:sp>
        <p:nvSpPr>
          <p:cNvPr id="12" name="矩形 11"/>
          <p:cNvSpPr>
            <a:spLocks noChangeArrowheads="1"/>
          </p:cNvSpPr>
          <p:nvPr/>
        </p:nvSpPr>
        <p:spPr bwMode="auto">
          <a:xfrm>
            <a:off x="754057" y="3588708"/>
            <a:ext cx="26251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3765" fontAlgn="base">
              <a:lnSpc>
                <a:spcPct val="150000"/>
              </a:lnSpc>
              <a:spcBef>
                <a:spcPct val="0"/>
              </a:spcBef>
              <a:spcAft>
                <a:spcPts val="600"/>
              </a:spcAft>
              <a:defRPr/>
            </a:pPr>
            <a:r>
              <a:rPr sz="12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实现SmsService接口</a:t>
            </a:r>
            <a:endParaRPr lang="zh-CN" altLang="en-US" sz="12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b="1" spc="300" dirty="0">
                <a:latin typeface="微软雅黑" panose="020B0503020204020204" pitchFamily="34" charset="-122"/>
                <a:ea typeface="微软雅黑" panose="020B0503020204020204" pitchFamily="34" charset="-122"/>
                <a:sym typeface="+mn-ea"/>
              </a:rPr>
              <a:t>短信开发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1107440" y="2768600"/>
            <a:ext cx="1404620" cy="460375"/>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40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a:t>
            </a:r>
            <a:endParaRPr lang="zh-CN" altLang="en-US" sz="2400" b="1" kern="0" dirty="0">
              <a:ea typeface="Arial Unicode MS" panose="020B0604020202020204" pitchFamily="34" charset="-128"/>
              <a:cs typeface="Arial Unicode MS" panose="020B0604020202020204" pitchFamily="34" charset="-128"/>
            </a:endParaRPr>
          </a:p>
        </p:txBody>
      </p:sp>
      <p:pic>
        <p:nvPicPr>
          <p:cNvPr id="9" name="图片 8" descr="图片1"/>
          <p:cNvPicPr>
            <a:picLocks noChangeAspect="1"/>
          </p:cNvPicPr>
          <p:nvPr/>
        </p:nvPicPr>
        <p:blipFill>
          <a:blip r:embed="rId4"/>
          <a:stretch>
            <a:fillRect/>
          </a:stretch>
        </p:blipFill>
        <p:spPr>
          <a:xfrm>
            <a:off x="1162685" y="1378585"/>
            <a:ext cx="1294765" cy="1306195"/>
          </a:xfrm>
          <a:prstGeom prst="rect">
            <a:avLst/>
          </a:prstGeom>
        </p:spPr>
      </p:pic>
      <p:sp>
        <p:nvSpPr>
          <p:cNvPr id="10" name="矩形 9"/>
          <p:cNvSpPr>
            <a:spLocks noChangeArrowheads="1"/>
          </p:cNvSpPr>
          <p:nvPr/>
        </p:nvSpPr>
        <p:spPr bwMode="auto">
          <a:xfrm>
            <a:off x="1204272" y="4263078"/>
            <a:ext cx="2625180" cy="72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defTabSz="913765" fontAlgn="base">
              <a:lnSpc>
                <a:spcPct val="150000"/>
              </a:lnSpc>
              <a:spcAft>
                <a:spcPts val="600"/>
              </a:spcAft>
              <a:buClrTx/>
              <a:buSzTx/>
              <a:buFontTx/>
              <a:defRPr/>
            </a:pPr>
            <a:r>
              <a:rPr lang="zh-CN" altLang="en-US" sz="12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sym typeface="+mn-ea"/>
              </a:rPr>
              <a:t>定义外部配置参数</a:t>
            </a:r>
          </a:p>
          <a:p>
            <a:pPr defTabSz="913765" fontAlgn="base">
              <a:lnSpc>
                <a:spcPct val="150000"/>
              </a:lnSpc>
              <a:spcBef>
                <a:spcPct val="0"/>
              </a:spcBef>
              <a:spcAft>
                <a:spcPts val="600"/>
              </a:spcAft>
              <a:defRPr/>
            </a:pPr>
            <a:r>
              <a:rPr lang="zh-CN" altLang="en-US" sz="12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实现对应参数的</a:t>
            </a:r>
            <a:r>
              <a:rPr lang="en-US" altLang="zh-CN" sz="12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set</a:t>
            </a:r>
            <a:r>
              <a:rPr lang="zh-CN" altLang="en-US" sz="12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a:t>
            </a:r>
            <a:r>
              <a:rPr lang="en-US" altLang="zh-CN" sz="12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get</a:t>
            </a:r>
            <a:r>
              <a:rPr lang="zh-CN" altLang="en-US" sz="1200"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方法</a:t>
            </a:r>
          </a:p>
        </p:txBody>
      </p:sp>
      <p:sp>
        <p:nvSpPr>
          <p:cNvPr id="12" name="文本框 11"/>
          <p:cNvSpPr txBox="1"/>
          <p:nvPr/>
        </p:nvSpPr>
        <p:spPr>
          <a:xfrm>
            <a:off x="4845050" y="2103755"/>
            <a:ext cx="7446010" cy="4107815"/>
          </a:xfrm>
          <a:prstGeom prst="rect">
            <a:avLst/>
          </a:prstGeom>
          <a:noFill/>
        </p:spPr>
        <p:txBody>
          <a:bodyPr wrap="square" rtlCol="0" anchor="t">
            <a:spAutoFit/>
          </a:bodyPr>
          <a:lstStyle/>
          <a:p>
            <a:pPr fontAlgn="base">
              <a:spcBef>
                <a:spcPct val="50000"/>
              </a:spcBef>
              <a:spcAft>
                <a:spcPct val="0"/>
              </a:spcAft>
              <a:buClr>
                <a:srgbClr val="F0AB00"/>
              </a:buClr>
              <a:buSzPct val="80000"/>
            </a:pPr>
            <a:r>
              <a:rPr lang="en-US" altLang="zh-CN" sz="1800" b="1" kern="0" dirty="0">
                <a:ea typeface="Arial Unicode MS" panose="020B0604020202020204" pitchFamily="34" charset="-128"/>
                <a:cs typeface="Arial Unicode MS" panose="020B0604020202020204" pitchFamily="34" charset="-128"/>
              </a:rPr>
              <a:t>   </a:t>
            </a:r>
            <a:r>
              <a:rPr lang="zh-CN" altLang="en-US" sz="1800" b="1" kern="0" dirty="0">
                <a:solidFill>
                  <a:srgbClr val="92D050"/>
                </a:solidFill>
                <a:ea typeface="Arial Unicode MS" panose="020B0604020202020204" pitchFamily="34" charset="-128"/>
                <a:cs typeface="Arial Unicode MS" panose="020B0604020202020204" pitchFamily="34" charset="-128"/>
              </a:rPr>
              <a:t>//定义外部配置参数</a:t>
            </a:r>
          </a:p>
          <a:p>
            <a:pPr fontAlgn="base">
              <a:spcBef>
                <a:spcPct val="50000"/>
              </a:spcBef>
              <a:spcAft>
                <a:spcPct val="0"/>
              </a:spcAft>
              <a:buClr>
                <a:srgbClr val="F0AB00"/>
              </a:buClr>
              <a:buSzPct val="80000"/>
            </a:pPr>
            <a:r>
              <a:rPr lang="zh-CN" altLang="en-US" sz="1800" b="1" kern="0" dirty="0">
                <a:ea typeface="Arial Unicode MS" panose="020B0604020202020204" pitchFamily="34" charset="-128"/>
                <a:cs typeface="Arial Unicode MS" panose="020B0604020202020204" pitchFamily="34" charset="-128"/>
              </a:rPr>
              <a:t>    </a:t>
            </a:r>
            <a:r>
              <a:rPr lang="zh-CN" altLang="en-US"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private String url;</a:t>
            </a:r>
          </a:p>
          <a:p>
            <a:pPr fontAlgn="base">
              <a:spcBef>
                <a:spcPct val="50000"/>
              </a:spcBef>
              <a:spcAft>
                <a:spcPct val="0"/>
              </a:spcAft>
              <a:buClr>
                <a:srgbClr val="F0AB00"/>
              </a:buClr>
              <a:buSzPct val="80000"/>
            </a:pPr>
            <a:r>
              <a:rPr lang="zh-CN" altLang="en-US" sz="1800" b="1" kern="0" dirty="0">
                <a:ea typeface="Arial Unicode MS" panose="020B0604020202020204" pitchFamily="34" charset="-128"/>
                <a:cs typeface="Arial Unicode MS" panose="020B0604020202020204" pitchFamily="34" charset="-128"/>
              </a:rPr>
              <a:t>   </a:t>
            </a:r>
            <a:r>
              <a:rPr lang="zh-CN" altLang="en-US" sz="1800" b="1" kern="0" dirty="0">
                <a:solidFill>
                  <a:srgbClr val="92D050"/>
                </a:solidFill>
                <a:ea typeface="Arial Unicode MS" panose="020B0604020202020204" pitchFamily="34" charset="-128"/>
                <a:cs typeface="Arial Unicode MS" panose="020B0604020202020204" pitchFamily="34" charset="-128"/>
              </a:rPr>
              <a:t>//对应参数set、get方法</a:t>
            </a:r>
            <a:endParaRPr lang="zh-CN" altLang="en-US" sz="1800" b="1" kern="0" dirty="0">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lang="zh-CN" altLang="en-US" sz="1800" b="1" kern="0" dirty="0">
                <a:ea typeface="Arial Unicode MS" panose="020B0604020202020204" pitchFamily="34" charset="-128"/>
                <a:cs typeface="Arial Unicode MS" panose="020B0604020202020204" pitchFamily="34" charset="-128"/>
              </a:rPr>
              <a:t>    </a:t>
            </a:r>
            <a:r>
              <a:rPr lang="zh-CN" altLang="en-US"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public String getUrl() {</a:t>
            </a:r>
          </a:p>
          <a:p>
            <a:pPr fontAlgn="base">
              <a:spcBef>
                <a:spcPct val="50000"/>
              </a:spcBef>
              <a:spcAft>
                <a:spcPct val="0"/>
              </a:spcAft>
              <a:buClr>
                <a:srgbClr val="F0AB00"/>
              </a:buClr>
              <a:buSzPct val="80000"/>
            </a:pPr>
            <a:r>
              <a:rPr lang="zh-CN" altLang="en-US"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        return url;</a:t>
            </a:r>
          </a:p>
          <a:p>
            <a:pPr fontAlgn="base">
              <a:spcBef>
                <a:spcPct val="50000"/>
              </a:spcBef>
              <a:spcAft>
                <a:spcPct val="0"/>
              </a:spcAft>
              <a:buClr>
                <a:srgbClr val="F0AB00"/>
              </a:buClr>
              <a:buSzPct val="80000"/>
            </a:pPr>
            <a:r>
              <a:rPr lang="zh-CN" altLang="en-US"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    }</a:t>
            </a:r>
          </a:p>
          <a:p>
            <a:pPr fontAlgn="base">
              <a:spcBef>
                <a:spcPct val="50000"/>
              </a:spcBef>
              <a:spcAft>
                <a:spcPct val="0"/>
              </a:spcAft>
              <a:buClr>
                <a:srgbClr val="F0AB00"/>
              </a:buClr>
              <a:buSzPct val="80000"/>
            </a:pPr>
            <a:r>
              <a:rPr lang="zh-CN" altLang="en-US"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    public void setUrl(String url) {</a:t>
            </a:r>
          </a:p>
          <a:p>
            <a:pPr fontAlgn="base">
              <a:spcBef>
                <a:spcPct val="50000"/>
              </a:spcBef>
              <a:spcAft>
                <a:spcPct val="0"/>
              </a:spcAft>
              <a:buClr>
                <a:srgbClr val="F0AB00"/>
              </a:buClr>
              <a:buSzPct val="80000"/>
            </a:pPr>
            <a:r>
              <a:rPr lang="zh-CN" altLang="en-US"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        this.url = url;</a:t>
            </a:r>
          </a:p>
          <a:p>
            <a:pPr fontAlgn="base">
              <a:spcBef>
                <a:spcPct val="50000"/>
              </a:spcBef>
              <a:spcAft>
                <a:spcPct val="0"/>
              </a:spcAft>
              <a:buClr>
                <a:srgbClr val="F0AB00"/>
              </a:buClr>
              <a:buSzPct val="80000"/>
            </a:pPr>
            <a:r>
              <a:rPr lang="zh-CN" altLang="en-US" sz="18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    }</a:t>
            </a:r>
          </a:p>
          <a:p>
            <a:pPr fontAlgn="base">
              <a:spcBef>
                <a:spcPct val="50000"/>
              </a:spcBef>
              <a:spcAft>
                <a:spcPct val="0"/>
              </a:spcAft>
              <a:buClr>
                <a:srgbClr val="F0AB00"/>
              </a:buClr>
              <a:buSzPct val="80000"/>
            </a:pPr>
            <a:r>
              <a:rPr lang="zh-CN" altLang="en-US" sz="1800" b="1" kern="0" dirty="0">
                <a:ea typeface="Arial Unicode MS" panose="020B0604020202020204" pitchFamily="34" charset="-128"/>
                <a:cs typeface="Arial Unicode MS" panose="020B0604020202020204" pitchFamily="34" charset="-128"/>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a:spLocks noChangeArrowheads="1"/>
          </p:cNvSpPr>
          <p:nvPr/>
        </p:nvSpPr>
        <p:spPr bwMode="auto">
          <a:xfrm>
            <a:off x="794934" y="3794803"/>
            <a:ext cx="276859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defTabSz="913765" fontAlgn="base">
              <a:lnSpc>
                <a:spcPct val="150000"/>
              </a:lnSpc>
              <a:spcAft>
                <a:spcPts val="600"/>
              </a:spcAft>
              <a:buClrTx/>
              <a:buSzTx/>
              <a:buFontTx/>
              <a:defRPr/>
            </a:pP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重写sendSMS方法</a:t>
            </a:r>
          </a:p>
        </p:txBody>
      </p:sp>
      <p:sp>
        <p:nvSpPr>
          <p:cNvPr id="5" name="文本框 4"/>
          <p:cNvSpPr txBox="1"/>
          <p:nvPr/>
        </p:nvSpPr>
        <p:spPr>
          <a:xfrm>
            <a:off x="1168292" y="2919848"/>
            <a:ext cx="1470660" cy="480060"/>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53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a:t>
            </a:r>
            <a:endParaRPr lang="zh-CN" altLang="en-US" sz="2530" b="1" kern="0" dirty="0">
              <a:ea typeface="Arial Unicode MS" panose="020B0604020202020204" pitchFamily="34" charset="-128"/>
              <a:cs typeface="Arial Unicode MS" panose="020B0604020202020204" pitchFamily="34" charset="-128"/>
            </a:endParaRPr>
          </a:p>
        </p:txBody>
      </p:sp>
      <p:pic>
        <p:nvPicPr>
          <p:cNvPr id="6" name="图片 5" descr="图片1"/>
          <p:cNvPicPr>
            <a:picLocks noChangeAspect="1"/>
          </p:cNvPicPr>
          <p:nvPr/>
        </p:nvPicPr>
        <p:blipFill>
          <a:blip r:embed="rId5"/>
          <a:stretch>
            <a:fillRect/>
          </a:stretch>
        </p:blipFill>
        <p:spPr>
          <a:xfrm>
            <a:off x="1220840" y="1455802"/>
            <a:ext cx="1365498" cy="1377552"/>
          </a:xfrm>
          <a:prstGeom prst="rect">
            <a:avLst/>
          </a:prstGeom>
        </p:spPr>
      </p:pic>
      <p:sp>
        <p:nvSpPr>
          <p:cNvPr id="9" name="文本框 8"/>
          <p:cNvSpPr txBox="1"/>
          <p:nvPr/>
        </p:nvSpPr>
        <p:spPr>
          <a:xfrm>
            <a:off x="4099524" y="1113024"/>
            <a:ext cx="8256606" cy="4769485"/>
          </a:xfrm>
          <a:prstGeom prst="rect">
            <a:avLst/>
          </a:prstGeom>
          <a:noFill/>
        </p:spPr>
        <p:txBody>
          <a:bodyPr wrap="square" rtlCol="0" anchor="t">
            <a:spAutoFit/>
          </a:bodyPr>
          <a:lstStyle/>
          <a:p>
            <a:pPr fontAlgn="base">
              <a:spcBef>
                <a:spcPct val="50000"/>
              </a:spcBef>
              <a:spcAft>
                <a:spcPct val="0"/>
              </a:spcAft>
              <a:buClr>
                <a:srgbClr val="F0AB00"/>
              </a:buClr>
              <a:buSzPct val="80000"/>
            </a:pPr>
            <a:r>
              <a:rPr sz="1900" b="1" kern="0" dirty="0">
                <a:solidFill>
                  <a:srgbClr val="92D050"/>
                </a:solidFill>
                <a:ea typeface="Arial Unicode MS" panose="020B0604020202020204" pitchFamily="34" charset="-128"/>
                <a:cs typeface="Arial Unicode MS" panose="020B0604020202020204" pitchFamily="34" charset="-128"/>
              </a:rPr>
              <a:t>//重写sendSMS方法</a:t>
            </a:r>
          </a:p>
          <a:p>
            <a:pPr fontAlgn="base">
              <a:spcBef>
                <a:spcPct val="50000"/>
              </a:spcBef>
              <a:spcAft>
                <a:spcPct val="0"/>
              </a:spcAft>
              <a:buClr>
                <a:srgbClr val="F0AB00"/>
              </a:buClr>
              <a:buSzPct val="80000"/>
            </a:pPr>
            <a:endParaRPr sz="1900" b="1" kern="0" dirty="0">
              <a:solidFill>
                <a:srgbClr val="92D050"/>
              </a:solidFill>
              <a:ea typeface="Arial Unicode MS" panose="020B0604020202020204" pitchFamily="34" charset="-128"/>
              <a:cs typeface="Arial Unicode MS" panose="020B0604020202020204" pitchFamily="34" charset="-128"/>
            </a:endParaRPr>
          </a:p>
          <a:p>
            <a:pPr algn="l" fontAlgn="base">
              <a:spcBef>
                <a:spcPct val="50000"/>
              </a:spcBef>
              <a:buClr>
                <a:srgbClr val="F0AB00"/>
              </a:buClr>
              <a:buSzPct val="80000"/>
              <a:buFontTx/>
            </a:pPr>
            <a:r>
              <a:rPr sz="1900" b="1" kern="0" dirty="0">
                <a:solidFill>
                  <a:srgbClr val="92D050"/>
                </a:solidFill>
                <a:ea typeface="Arial Unicode MS" panose="020B0604020202020204" pitchFamily="34" charset="-128"/>
                <a:cs typeface="Arial Unicode MS" panose="020B0604020202020204" pitchFamily="34" charset="-128"/>
              </a:rPr>
              <a:t>//参数：smsid（短信消息id）、number（手机号）、msg（短信内容）</a:t>
            </a:r>
          </a:p>
          <a:p>
            <a:pPr algn="l" fontAlgn="base">
              <a:spcBef>
                <a:spcPct val="50000"/>
              </a:spcBef>
              <a:buClr>
                <a:srgbClr val="F0AB00"/>
              </a:buClr>
              <a:buSzPct val="80000"/>
              <a:buFontTx/>
            </a:pPr>
            <a:endParaRPr sz="1900" b="1" kern="0" dirty="0">
              <a:solidFill>
                <a:srgbClr val="92D050"/>
              </a:solidFill>
              <a:ea typeface="Arial Unicode MS" panose="020B0604020202020204" pitchFamily="34" charset="-128"/>
              <a:cs typeface="Arial Unicode MS" panose="020B0604020202020204" pitchFamily="34" charset="-128"/>
            </a:endParaRPr>
          </a:p>
          <a:p>
            <a:pPr algn="l" fontAlgn="base">
              <a:spcBef>
                <a:spcPct val="50000"/>
              </a:spcBef>
              <a:buClr>
                <a:srgbClr val="F0AB00"/>
              </a:buClr>
              <a:buSzPct val="80000"/>
              <a:buFontTx/>
            </a:pPr>
            <a:r>
              <a:rPr sz="1900" b="1" kern="0" dirty="0">
                <a:solidFill>
                  <a:srgbClr val="92D050"/>
                </a:solidFill>
                <a:ea typeface="Arial Unicode MS" panose="020B0604020202020204" pitchFamily="34" charset="-128"/>
                <a:cs typeface="Arial Unicode MS" panose="020B0604020202020204" pitchFamily="34" charset="-128"/>
              </a:rPr>
              <a:t>//smsid（短信消息id）对应着表sms_message中的id</a:t>
            </a:r>
          </a:p>
          <a:p>
            <a:pPr algn="l" fontAlgn="base">
              <a:spcBef>
                <a:spcPct val="50000"/>
              </a:spcBef>
              <a:buClr>
                <a:srgbClr val="F0AB00"/>
              </a:buClr>
              <a:buSzPct val="80000"/>
              <a:buFontTx/>
            </a:pPr>
            <a:endParaRPr sz="1900" b="1" kern="0" dirty="0">
              <a:solidFill>
                <a:srgbClr val="92D050"/>
              </a:solidFill>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sz="1900" b="1" kern="0" dirty="0">
                <a:ea typeface="Arial Unicode MS" panose="020B0604020202020204" pitchFamily="34" charset="-128"/>
                <a:cs typeface="Arial Unicode MS" panose="020B0604020202020204" pitchFamily="34" charset="-128"/>
              </a:rPr>
              <a:t>@Override</a:t>
            </a:r>
            <a:endParaRPr sz="19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sz="19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public boolean sendSMS(String smsId, String number, String msg) {</a:t>
            </a:r>
          </a:p>
          <a:p>
            <a:pPr fontAlgn="base">
              <a:spcBef>
                <a:spcPct val="50000"/>
              </a:spcBef>
              <a:spcAft>
                <a:spcPct val="0"/>
              </a:spcAft>
              <a:buClr>
                <a:srgbClr val="F0AB00"/>
              </a:buClr>
              <a:buSzPct val="80000"/>
            </a:pPr>
            <a:r>
              <a:rPr sz="1900" b="1" kern="0" dirty="0">
                <a:solidFill>
                  <a:srgbClr val="92D050"/>
                </a:solidFill>
                <a:ea typeface="Arial Unicode MS" panose="020B0604020202020204" pitchFamily="34" charset="-128"/>
                <a:cs typeface="Arial Unicode MS" panose="020B0604020202020204" pitchFamily="34" charset="-128"/>
              </a:rPr>
              <a:t> </a:t>
            </a:r>
            <a:r>
              <a:rPr lang="en-US" sz="1900" b="1" kern="0" dirty="0">
                <a:solidFill>
                  <a:srgbClr val="92D050"/>
                </a:solidFill>
                <a:ea typeface="Arial Unicode MS" panose="020B0604020202020204" pitchFamily="34" charset="-128"/>
                <a:cs typeface="Arial Unicode MS" panose="020B0604020202020204" pitchFamily="34" charset="-128"/>
              </a:rPr>
              <a:t>	</a:t>
            </a:r>
            <a:r>
              <a:rPr sz="1900" b="1" kern="0" dirty="0">
                <a:solidFill>
                  <a:srgbClr val="92D050"/>
                </a:solidFill>
                <a:ea typeface="Arial Unicode MS" panose="020B0604020202020204" pitchFamily="34" charset="-128"/>
                <a:cs typeface="Arial Unicode MS" panose="020B0604020202020204" pitchFamily="34" charset="-128"/>
              </a:rPr>
              <a:t>//执行短信调用接口逻辑</a:t>
            </a:r>
            <a:endParaRPr sz="1900" b="1" kern="0" dirty="0">
              <a:ea typeface="Arial Unicode MS" panose="020B0604020202020204" pitchFamily="34" charset="-128"/>
              <a:cs typeface="Arial Unicode MS" panose="020B0604020202020204" pitchFamily="34" charset="-128"/>
            </a:endParaRPr>
          </a:p>
          <a:p>
            <a:pPr algn="l" fontAlgn="base">
              <a:spcBef>
                <a:spcPct val="50000"/>
              </a:spcBef>
              <a:buClr>
                <a:srgbClr val="F0AB00"/>
              </a:buClr>
              <a:buSzPct val="80000"/>
              <a:buFontTx/>
            </a:pPr>
            <a:r>
              <a:rPr sz="1900" b="1" kern="0" dirty="0">
                <a:solidFill>
                  <a:srgbClr val="92D050"/>
                </a:solidFill>
                <a:ea typeface="Arial Unicode MS" panose="020B0604020202020204" pitchFamily="34" charset="-128"/>
                <a:cs typeface="Arial Unicode MS" panose="020B0604020202020204" pitchFamily="34" charset="-128"/>
              </a:rPr>
              <a:t> </a:t>
            </a:r>
            <a:r>
              <a:rPr sz="19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	return SMSUtil.sendSms(number,msg,url,sn,pwd);</a:t>
            </a:r>
          </a:p>
          <a:p>
            <a:pPr algn="l" fontAlgn="base">
              <a:spcBef>
                <a:spcPct val="50000"/>
              </a:spcBef>
              <a:buClr>
                <a:srgbClr val="F0AB00"/>
              </a:buClr>
              <a:buSzPct val="80000"/>
              <a:buFontTx/>
            </a:pPr>
            <a:r>
              <a:rPr sz="1900" b="1" kern="0" dirty="0">
                <a:gradFill>
                  <a:gsLst>
                    <a:gs pos="0">
                      <a:srgbClr val="FE4444"/>
                    </a:gs>
                    <a:gs pos="100000">
                      <a:srgbClr val="832B2B"/>
                    </a:gs>
                  </a:gsLst>
                  <a:lin scaled="0"/>
                </a:gradFill>
                <a:ea typeface="Arial Unicode MS" panose="020B0604020202020204" pitchFamily="34" charset="-128"/>
                <a:cs typeface="Arial Unicode MS" panose="020B0604020202020204" pitchFamily="34" charset="-128"/>
              </a:rPr>
              <a:t>}</a:t>
            </a:r>
          </a:p>
        </p:txBody>
      </p:sp>
      <p:sp>
        <p:nvSpPr>
          <p:cNvPr id="4" name="任意多边形 3"/>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8"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b="1" spc="300" dirty="0">
                <a:latin typeface="微软雅黑" panose="020B0503020204020204" pitchFamily="34" charset="-122"/>
                <a:ea typeface="微软雅黑" panose="020B0503020204020204" pitchFamily="34" charset="-122"/>
                <a:sym typeface="+mn-ea"/>
              </a:rPr>
              <a:t>短信开发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a:spLocks noChangeArrowheads="1"/>
          </p:cNvSpPr>
          <p:nvPr/>
        </p:nvSpPr>
        <p:spPr bwMode="auto">
          <a:xfrm>
            <a:off x="794934" y="3794803"/>
            <a:ext cx="2768593" cy="184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3765" fontAlgn="base">
              <a:lnSpc>
                <a:spcPct val="150000"/>
              </a:lnSpc>
              <a:spcBef>
                <a:spcPct val="0"/>
              </a:spcBef>
              <a:spcAft>
                <a:spcPts val="600"/>
              </a:spcAft>
              <a:defRPr/>
            </a:pP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配置好后对短信接口进行发送短信测试。前端</a:t>
            </a:r>
            <a:r>
              <a:rPr lang="en-US" altLang="zh-CN"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a:t>
            </a: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通信</a:t>
            </a:r>
            <a:r>
              <a:rPr lang="en-US" altLang="zh-CN"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a:t>
            </a: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新建短信。实现短信快速发送测试。测试通过后我们的短信接口就开发完成了，后续系统中所有自带的短信配置都会调用该接口进行短信发送。</a:t>
            </a:r>
          </a:p>
        </p:txBody>
      </p:sp>
      <p:sp>
        <p:nvSpPr>
          <p:cNvPr id="5" name="文本框 4"/>
          <p:cNvSpPr txBox="1"/>
          <p:nvPr/>
        </p:nvSpPr>
        <p:spPr>
          <a:xfrm>
            <a:off x="1168292" y="2919848"/>
            <a:ext cx="1470660" cy="480060"/>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53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短信通知</a:t>
            </a:r>
            <a:endParaRPr lang="zh-CN" altLang="en-US" sz="2530" b="1" kern="0" dirty="0">
              <a:ea typeface="Arial Unicode MS" panose="020B0604020202020204" pitchFamily="34" charset="-128"/>
              <a:cs typeface="Arial Unicode MS" panose="020B0604020202020204" pitchFamily="34" charset="-128"/>
            </a:endParaRPr>
          </a:p>
        </p:txBody>
      </p:sp>
      <p:pic>
        <p:nvPicPr>
          <p:cNvPr id="6" name="图片 5" descr="图片1"/>
          <p:cNvPicPr>
            <a:picLocks noChangeAspect="1"/>
          </p:cNvPicPr>
          <p:nvPr/>
        </p:nvPicPr>
        <p:blipFill>
          <a:blip r:embed="rId5"/>
          <a:stretch>
            <a:fillRect/>
          </a:stretch>
        </p:blipFill>
        <p:spPr>
          <a:xfrm>
            <a:off x="1226555" y="1453897"/>
            <a:ext cx="1365498" cy="1377552"/>
          </a:xfrm>
          <a:prstGeom prst="rect">
            <a:avLst/>
          </a:prstGeom>
        </p:spPr>
      </p:pic>
      <p:pic>
        <p:nvPicPr>
          <p:cNvPr id="2" name="图片 1"/>
          <p:cNvPicPr>
            <a:picLocks noChangeAspect="1"/>
          </p:cNvPicPr>
          <p:nvPr/>
        </p:nvPicPr>
        <p:blipFill>
          <a:blip r:embed="rId6"/>
          <a:stretch>
            <a:fillRect/>
          </a:stretch>
        </p:blipFill>
        <p:spPr>
          <a:xfrm>
            <a:off x="4366730" y="1453897"/>
            <a:ext cx="7684691" cy="4270612"/>
          </a:xfrm>
          <a:prstGeom prst="rect">
            <a:avLst/>
          </a:prstGeom>
        </p:spPr>
      </p:pic>
      <p:sp>
        <p:nvSpPr>
          <p:cNvPr id="4" name="任意多边形 3"/>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8"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b="1" spc="300" dirty="0">
                <a:latin typeface="微软雅黑" panose="020B0503020204020204" pitchFamily="34" charset="-122"/>
                <a:ea typeface="微软雅黑" panose="020B0503020204020204" pitchFamily="34" charset="-122"/>
                <a:sym typeface="+mn-ea"/>
              </a:rPr>
              <a:t>短信开发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a:spLocks noChangeArrowheads="1"/>
          </p:cNvSpPr>
          <p:nvPr/>
        </p:nvSpPr>
        <p:spPr bwMode="auto">
          <a:xfrm>
            <a:off x="794934" y="3794803"/>
            <a:ext cx="276859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3765" fontAlgn="base">
              <a:lnSpc>
                <a:spcPct val="150000"/>
              </a:lnSpc>
              <a:spcBef>
                <a:spcPct val="0"/>
              </a:spcBef>
              <a:spcAft>
                <a:spcPts val="600"/>
              </a:spcAft>
              <a:defRPr/>
            </a:pP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邮件群发配置：后端应用</a:t>
            </a:r>
            <a:r>
              <a:rPr lang="en-US" altLang="zh-CN"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a:t>
            </a: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邮件</a:t>
            </a:r>
            <a:r>
              <a:rPr lang="en-US" altLang="zh-CN"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a:t>
            </a: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邮件系统设置</a:t>
            </a:r>
            <a:r>
              <a:rPr lang="en-US" altLang="zh-CN"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a:t>
            </a: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群发参数设置</a:t>
            </a:r>
          </a:p>
        </p:txBody>
      </p:sp>
      <p:sp>
        <p:nvSpPr>
          <p:cNvPr id="5" name="文本框 4"/>
          <p:cNvSpPr txBox="1"/>
          <p:nvPr/>
        </p:nvSpPr>
        <p:spPr>
          <a:xfrm>
            <a:off x="1168292" y="2919848"/>
            <a:ext cx="1470660" cy="480060"/>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53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邮件通知</a:t>
            </a:r>
            <a:endParaRPr lang="zh-CN" altLang="en-US" sz="2530" b="1" kern="0" dirty="0">
              <a:ea typeface="Arial Unicode MS" panose="020B0604020202020204" pitchFamily="34" charset="-128"/>
              <a:cs typeface="Arial Unicode MS" panose="020B0604020202020204" pitchFamily="34" charset="-128"/>
            </a:endParaRPr>
          </a:p>
        </p:txBody>
      </p:sp>
      <p:pic>
        <p:nvPicPr>
          <p:cNvPr id="4" name="图片 3" descr="图片2"/>
          <p:cNvPicPr>
            <a:picLocks noChangeAspect="1"/>
          </p:cNvPicPr>
          <p:nvPr/>
        </p:nvPicPr>
        <p:blipFill>
          <a:blip r:embed="rId5"/>
          <a:stretch>
            <a:fillRect/>
          </a:stretch>
        </p:blipFill>
        <p:spPr>
          <a:xfrm>
            <a:off x="1197758" y="1314601"/>
            <a:ext cx="1423091" cy="1423091"/>
          </a:xfrm>
          <a:prstGeom prst="rect">
            <a:avLst/>
          </a:prstGeom>
        </p:spPr>
      </p:pic>
      <p:pic>
        <p:nvPicPr>
          <p:cNvPr id="7" name="图片 6"/>
          <p:cNvPicPr>
            <a:picLocks noChangeAspect="1"/>
          </p:cNvPicPr>
          <p:nvPr/>
        </p:nvPicPr>
        <p:blipFill>
          <a:blip r:embed="rId6"/>
          <a:stretch>
            <a:fillRect/>
          </a:stretch>
        </p:blipFill>
        <p:spPr>
          <a:xfrm>
            <a:off x="3715122" y="1314601"/>
            <a:ext cx="8413313" cy="4543845"/>
          </a:xfrm>
          <a:prstGeom prst="rect">
            <a:avLst/>
          </a:prstGeom>
        </p:spPr>
      </p:pic>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邮件开发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a:spLocks noChangeArrowheads="1"/>
          </p:cNvSpPr>
          <p:nvPr/>
        </p:nvSpPr>
        <p:spPr bwMode="auto">
          <a:xfrm>
            <a:off x="794934" y="3794803"/>
            <a:ext cx="276859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3765" fontAlgn="base">
              <a:lnSpc>
                <a:spcPct val="150000"/>
              </a:lnSpc>
              <a:spcBef>
                <a:spcPct val="0"/>
              </a:spcBef>
              <a:spcAft>
                <a:spcPts val="600"/>
              </a:spcAft>
              <a:defRPr/>
            </a:pP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保存后显示右侧内容这配置成功，否则失败。</a:t>
            </a:r>
          </a:p>
        </p:txBody>
      </p:sp>
      <p:sp>
        <p:nvSpPr>
          <p:cNvPr id="5" name="文本框 4"/>
          <p:cNvSpPr txBox="1"/>
          <p:nvPr/>
        </p:nvSpPr>
        <p:spPr>
          <a:xfrm>
            <a:off x="1168292" y="2919848"/>
            <a:ext cx="1470660" cy="480060"/>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53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邮件通知</a:t>
            </a:r>
            <a:endParaRPr lang="zh-CN" altLang="en-US" sz="2530" b="1" kern="0" dirty="0">
              <a:ea typeface="Arial Unicode MS" panose="020B0604020202020204" pitchFamily="34" charset="-128"/>
              <a:cs typeface="Arial Unicode MS" panose="020B0604020202020204" pitchFamily="34" charset="-128"/>
            </a:endParaRPr>
          </a:p>
        </p:txBody>
      </p:sp>
      <p:pic>
        <p:nvPicPr>
          <p:cNvPr id="4" name="图片 3" descr="图片2"/>
          <p:cNvPicPr>
            <a:picLocks noChangeAspect="1"/>
          </p:cNvPicPr>
          <p:nvPr/>
        </p:nvPicPr>
        <p:blipFill>
          <a:blip r:embed="rId5"/>
          <a:stretch>
            <a:fillRect/>
          </a:stretch>
        </p:blipFill>
        <p:spPr>
          <a:xfrm>
            <a:off x="1197758" y="1314601"/>
            <a:ext cx="1423091" cy="1423091"/>
          </a:xfrm>
          <a:prstGeom prst="rect">
            <a:avLst/>
          </a:prstGeom>
        </p:spPr>
      </p:pic>
      <p:pic>
        <p:nvPicPr>
          <p:cNvPr id="2" name="图片 1"/>
          <p:cNvPicPr>
            <a:picLocks noChangeAspect="1"/>
          </p:cNvPicPr>
          <p:nvPr/>
        </p:nvPicPr>
        <p:blipFill>
          <a:blip r:embed="rId6"/>
          <a:stretch>
            <a:fillRect/>
          </a:stretch>
        </p:blipFill>
        <p:spPr>
          <a:xfrm>
            <a:off x="5327066" y="997838"/>
            <a:ext cx="5280504" cy="4547194"/>
          </a:xfrm>
          <a:prstGeom prst="rect">
            <a:avLst/>
          </a:prstGeom>
        </p:spPr>
      </p:pic>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邮件开发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a:spLocks noChangeArrowheads="1"/>
          </p:cNvSpPr>
          <p:nvPr/>
        </p:nvSpPr>
        <p:spPr bwMode="auto">
          <a:xfrm>
            <a:off x="794934" y="3794803"/>
            <a:ext cx="2768593" cy="97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3765" fontAlgn="base">
              <a:lnSpc>
                <a:spcPct val="150000"/>
              </a:lnSpc>
              <a:spcBef>
                <a:spcPct val="0"/>
              </a:spcBef>
              <a:spcAft>
                <a:spcPts val="600"/>
              </a:spcAft>
              <a:defRPr/>
            </a:pP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邮件系统配置失败的时候，我们可以通过</a:t>
            </a:r>
            <a:r>
              <a:rPr lang="en-US" altLang="zh-CN"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foxmail</a:t>
            </a: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配置该邮箱判断客户提供的地址是否正确。</a:t>
            </a:r>
          </a:p>
        </p:txBody>
      </p:sp>
      <p:sp>
        <p:nvSpPr>
          <p:cNvPr id="5" name="文本框 4"/>
          <p:cNvSpPr txBox="1"/>
          <p:nvPr/>
        </p:nvSpPr>
        <p:spPr>
          <a:xfrm>
            <a:off x="1168292" y="2919848"/>
            <a:ext cx="1470660" cy="480060"/>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53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邮件通知</a:t>
            </a:r>
            <a:endParaRPr lang="zh-CN" altLang="en-US" sz="2530" b="1" kern="0" dirty="0">
              <a:ea typeface="Arial Unicode MS" panose="020B0604020202020204" pitchFamily="34" charset="-128"/>
              <a:cs typeface="Arial Unicode MS" panose="020B0604020202020204" pitchFamily="34" charset="-128"/>
            </a:endParaRPr>
          </a:p>
        </p:txBody>
      </p:sp>
      <p:pic>
        <p:nvPicPr>
          <p:cNvPr id="4" name="图片 3" descr="图片2"/>
          <p:cNvPicPr>
            <a:picLocks noChangeAspect="1"/>
          </p:cNvPicPr>
          <p:nvPr/>
        </p:nvPicPr>
        <p:blipFill>
          <a:blip r:embed="rId5"/>
          <a:stretch>
            <a:fillRect/>
          </a:stretch>
        </p:blipFill>
        <p:spPr>
          <a:xfrm>
            <a:off x="1197758" y="1314601"/>
            <a:ext cx="1423091" cy="1423091"/>
          </a:xfrm>
          <a:prstGeom prst="rect">
            <a:avLst/>
          </a:prstGeom>
        </p:spPr>
      </p:pic>
      <p:pic>
        <p:nvPicPr>
          <p:cNvPr id="3" name="图片 2"/>
          <p:cNvPicPr>
            <a:picLocks noChangeAspect="1"/>
          </p:cNvPicPr>
          <p:nvPr/>
        </p:nvPicPr>
        <p:blipFill>
          <a:blip r:embed="rId6"/>
          <a:stretch>
            <a:fillRect/>
          </a:stretch>
        </p:blipFill>
        <p:spPr>
          <a:xfrm>
            <a:off x="4972800" y="942254"/>
            <a:ext cx="6076765" cy="4999234"/>
          </a:xfrm>
          <a:prstGeom prst="rect">
            <a:avLst/>
          </a:prstGeom>
        </p:spPr>
      </p:pic>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邮件开发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77215" y="807720"/>
            <a:ext cx="222758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、实际效果</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23563" name="矩形 13"/>
          <p:cNvSpPr/>
          <p:nvPr/>
        </p:nvSpPr>
        <p:spPr>
          <a:xfrm>
            <a:off x="5760610" y="4447722"/>
            <a:ext cx="1468120" cy="40195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80000"/>
              </a:lnSpc>
              <a:spcBef>
                <a:spcPct val="20000"/>
              </a:spcBef>
              <a:buClr>
                <a:schemeClr val="accent2"/>
              </a:buClr>
              <a:buFont typeface="Wingdings" panose="05000000000000000000" pitchFamily="2" charset="2"/>
              <a:buNone/>
            </a:pPr>
            <a:r>
              <a:rPr lang="zh-CN" altLang="en-US" sz="2530" b="1" dirty="0">
                <a:solidFill>
                  <a:schemeClr val="bg1"/>
                </a:solidFill>
                <a:latin typeface="微软雅黑" panose="020B0503020204020204" pitchFamily="34" charset="-122"/>
                <a:ea typeface="微软雅黑" panose="020B0503020204020204" pitchFamily="34" charset="-122"/>
              </a:rPr>
              <a:t>我要安全</a:t>
            </a:r>
            <a:endParaRPr lang="zh-CN" altLang="en-US" sz="2530" b="1" dirty="0">
              <a:solidFill>
                <a:schemeClr val="bg1"/>
              </a:solidFill>
              <a:latin typeface="微软雅黑" panose="020B0503020204020204" pitchFamily="34" charset="-122"/>
              <a:ea typeface="微软雅黑" panose="020B0503020204020204" pitchFamily="34" charset="-122"/>
              <a:sym typeface="Verdana" panose="020B0604030504040204" pitchFamily="34" charset="0"/>
            </a:endParaRPr>
          </a:p>
        </p:txBody>
      </p:sp>
      <p:sp>
        <p:nvSpPr>
          <p:cNvPr id="23565" name="矩形 15"/>
          <p:cNvSpPr/>
          <p:nvPr/>
        </p:nvSpPr>
        <p:spPr>
          <a:xfrm>
            <a:off x="9124056" y="3084903"/>
            <a:ext cx="1146810" cy="40195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80000"/>
              </a:lnSpc>
              <a:spcBef>
                <a:spcPct val="20000"/>
              </a:spcBef>
              <a:buClr>
                <a:schemeClr val="accent2"/>
              </a:buClr>
              <a:buFont typeface="Wingdings" panose="05000000000000000000" pitchFamily="2" charset="2"/>
              <a:buNone/>
            </a:pPr>
            <a:r>
              <a:rPr lang="zh-CN" altLang="en-US" sz="2530" b="1" dirty="0">
                <a:solidFill>
                  <a:schemeClr val="bg1"/>
                </a:solidFill>
                <a:latin typeface="微软雅黑" panose="020B0503020204020204" pitchFamily="34" charset="-122"/>
                <a:ea typeface="微软雅黑" panose="020B0503020204020204" pitchFamily="34" charset="-122"/>
              </a:rPr>
              <a:t>我会全</a:t>
            </a:r>
            <a:endParaRPr lang="zh-CN" altLang="en-US" sz="2530" b="1" dirty="0">
              <a:solidFill>
                <a:schemeClr val="bg1"/>
              </a:solidFill>
              <a:latin typeface="微软雅黑" panose="020B0503020204020204" pitchFamily="34" charset="-122"/>
              <a:ea typeface="微软雅黑" panose="020B0503020204020204" pitchFamily="34" charset="-122"/>
              <a:sym typeface="Verdana" panose="020B0604030504040204" pitchFamily="34" charset="0"/>
            </a:endParaRPr>
          </a:p>
        </p:txBody>
      </p:sp>
      <p:sp>
        <p:nvSpPr>
          <p:cNvPr id="10" name="任意多边形 9"/>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7"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01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表单校验之时间校验</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4"/>
          <a:stretch>
            <a:fillRect/>
          </a:stretch>
        </p:blipFill>
        <p:spPr>
          <a:xfrm>
            <a:off x="658495" y="1506855"/>
            <a:ext cx="11671935" cy="54895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a:spLocks noChangeArrowheads="1"/>
          </p:cNvSpPr>
          <p:nvPr/>
        </p:nvSpPr>
        <p:spPr bwMode="auto">
          <a:xfrm>
            <a:off x="794934" y="3794803"/>
            <a:ext cx="276859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3765" fontAlgn="base">
              <a:lnSpc>
                <a:spcPct val="150000"/>
              </a:lnSpc>
              <a:spcBef>
                <a:spcPct val="0"/>
              </a:spcBef>
              <a:spcAft>
                <a:spcPts val="600"/>
              </a:spcAft>
              <a:defRPr/>
            </a:pPr>
            <a:r>
              <a:rPr lang="en-US" altLang="zh-CN"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linux</a:t>
            </a: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系统可以通过</a:t>
            </a:r>
            <a:r>
              <a:rPr lang="en-US" altLang="zh-CN"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curl</a:t>
            </a: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判断接口地址是否正常</a:t>
            </a:r>
          </a:p>
        </p:txBody>
      </p:sp>
      <p:sp>
        <p:nvSpPr>
          <p:cNvPr id="5" name="文本框 4"/>
          <p:cNvSpPr txBox="1"/>
          <p:nvPr/>
        </p:nvSpPr>
        <p:spPr>
          <a:xfrm>
            <a:off x="1168292" y="2919848"/>
            <a:ext cx="1470660" cy="480060"/>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53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邮件通知</a:t>
            </a:r>
            <a:endParaRPr lang="zh-CN" altLang="en-US" sz="2530" b="1" kern="0" dirty="0">
              <a:ea typeface="Arial Unicode MS" panose="020B0604020202020204" pitchFamily="34" charset="-128"/>
              <a:cs typeface="Arial Unicode MS" panose="020B0604020202020204" pitchFamily="34" charset="-128"/>
            </a:endParaRPr>
          </a:p>
        </p:txBody>
      </p:sp>
      <p:pic>
        <p:nvPicPr>
          <p:cNvPr id="4" name="图片 3" descr="图片2"/>
          <p:cNvPicPr>
            <a:picLocks noChangeAspect="1"/>
          </p:cNvPicPr>
          <p:nvPr/>
        </p:nvPicPr>
        <p:blipFill>
          <a:blip r:embed="rId5"/>
          <a:stretch>
            <a:fillRect/>
          </a:stretch>
        </p:blipFill>
        <p:spPr>
          <a:xfrm>
            <a:off x="1197758" y="1314601"/>
            <a:ext cx="1423091" cy="1423091"/>
          </a:xfrm>
          <a:prstGeom prst="rect">
            <a:avLst/>
          </a:prstGeom>
        </p:spPr>
      </p:pic>
      <p:pic>
        <p:nvPicPr>
          <p:cNvPr id="2" name="图片 1"/>
          <p:cNvPicPr>
            <a:picLocks noChangeAspect="1"/>
          </p:cNvPicPr>
          <p:nvPr/>
        </p:nvPicPr>
        <p:blipFill>
          <a:blip r:embed="rId6"/>
          <a:stretch>
            <a:fillRect/>
          </a:stretch>
        </p:blipFill>
        <p:spPr>
          <a:xfrm>
            <a:off x="4264268" y="1314601"/>
            <a:ext cx="7423512" cy="4040908"/>
          </a:xfrm>
          <a:prstGeom prst="rect">
            <a:avLst/>
          </a:prstGeom>
        </p:spPr>
      </p:pic>
      <p:sp>
        <p:nvSpPr>
          <p:cNvPr id="3" name="任意多边形 2"/>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邮件开发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a:spLocks noChangeArrowheads="1"/>
          </p:cNvSpPr>
          <p:nvPr/>
        </p:nvSpPr>
        <p:spPr bwMode="auto">
          <a:xfrm>
            <a:off x="794934" y="3794803"/>
            <a:ext cx="276859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3765" fontAlgn="base">
              <a:lnSpc>
                <a:spcPct val="150000"/>
              </a:lnSpc>
              <a:spcBef>
                <a:spcPct val="0"/>
              </a:spcBef>
              <a:spcAft>
                <a:spcPts val="600"/>
              </a:spcAft>
              <a:defRPr/>
            </a:pPr>
            <a:r>
              <a:rPr lang="zh-CN" altLang="en-US" sz="1265"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调用邮件接口，实现系统发送邮件需求</a:t>
            </a:r>
          </a:p>
        </p:txBody>
      </p:sp>
      <p:sp>
        <p:nvSpPr>
          <p:cNvPr id="5" name="文本框 4"/>
          <p:cNvSpPr txBox="1"/>
          <p:nvPr/>
        </p:nvSpPr>
        <p:spPr>
          <a:xfrm>
            <a:off x="1168292" y="2919848"/>
            <a:ext cx="1470660" cy="480060"/>
          </a:xfrm>
          <a:prstGeom prst="rect">
            <a:avLst/>
          </a:prstGeom>
          <a:noFill/>
        </p:spPr>
        <p:txBody>
          <a:bodyPr wrap="none" rtlCol="0">
            <a:spAutoFit/>
          </a:bodyPr>
          <a:lstStyle/>
          <a:p>
            <a:pPr fontAlgn="base">
              <a:spcBef>
                <a:spcPct val="50000"/>
              </a:spcBef>
              <a:spcAft>
                <a:spcPct val="0"/>
              </a:spcAft>
              <a:buClr>
                <a:srgbClr val="F0AB00"/>
              </a:buClr>
              <a:buSzPct val="80000"/>
            </a:pPr>
            <a:r>
              <a:rPr lang="zh-CN" altLang="en-US" sz="2530" b="1" dirty="0">
                <a:solidFill>
                  <a:srgbClr val="000000">
                    <a:lumMod val="65000"/>
                    <a:lumOff val="35000"/>
                  </a:srgbClr>
                </a:solidFill>
                <a:uFill>
                  <a:solidFill>
                    <a:srgbClr val="FFFFFF"/>
                  </a:solidFill>
                </a:uFill>
                <a:latin typeface="微软雅黑 Light" panose="020B0502040204020203" pitchFamily="34" charset="-122"/>
                <a:ea typeface="微软雅黑 Light" panose="020B0502040204020203" pitchFamily="34" charset="-122"/>
              </a:rPr>
              <a:t>邮件通知</a:t>
            </a:r>
            <a:endParaRPr lang="zh-CN" altLang="en-US" sz="2530" b="1" kern="0" dirty="0">
              <a:ea typeface="Arial Unicode MS" panose="020B0604020202020204" pitchFamily="34" charset="-128"/>
              <a:cs typeface="Arial Unicode MS" panose="020B0604020202020204" pitchFamily="34" charset="-128"/>
            </a:endParaRPr>
          </a:p>
        </p:txBody>
      </p:sp>
      <p:pic>
        <p:nvPicPr>
          <p:cNvPr id="4" name="图片 3" descr="图片2"/>
          <p:cNvPicPr>
            <a:picLocks noChangeAspect="1"/>
          </p:cNvPicPr>
          <p:nvPr/>
        </p:nvPicPr>
        <p:blipFill>
          <a:blip r:embed="rId5"/>
          <a:stretch>
            <a:fillRect/>
          </a:stretch>
        </p:blipFill>
        <p:spPr>
          <a:xfrm>
            <a:off x="1197758" y="1314601"/>
            <a:ext cx="1423091" cy="1423091"/>
          </a:xfrm>
          <a:prstGeom prst="rect">
            <a:avLst/>
          </a:prstGeom>
        </p:spPr>
      </p:pic>
      <p:sp>
        <p:nvSpPr>
          <p:cNvPr id="3" name="文本框 2"/>
          <p:cNvSpPr txBox="1"/>
          <p:nvPr/>
        </p:nvSpPr>
        <p:spPr>
          <a:xfrm>
            <a:off x="4433030" y="1927367"/>
            <a:ext cx="7763044" cy="3892550"/>
          </a:xfrm>
          <a:prstGeom prst="rect">
            <a:avLst/>
          </a:prstGeom>
          <a:noFill/>
        </p:spPr>
        <p:txBody>
          <a:bodyPr wrap="square" rtlCol="0" anchor="t">
            <a:spAutoFit/>
          </a:bodyPr>
          <a:lstStyle/>
          <a:p>
            <a:pPr fontAlgn="base">
              <a:spcBef>
                <a:spcPct val="50000"/>
              </a:spcBef>
              <a:spcAft>
                <a:spcPct val="0"/>
              </a:spcAft>
              <a:buClr>
                <a:srgbClr val="F0AB00"/>
              </a:buClr>
              <a:buSzPct val="80000"/>
            </a:pPr>
            <a:r>
              <a:rPr lang="zh-CN" altLang="en-US" sz="1900" kern="0" dirty="0">
                <a:solidFill>
                  <a:srgbClr val="C00000"/>
                </a:solidFill>
                <a:ea typeface="Arial Unicode MS" panose="020B0604020202020204" pitchFamily="34" charset="-128"/>
                <a:cs typeface="Arial Unicode MS" panose="020B0604020202020204" pitchFamily="34" charset="-128"/>
              </a:rPr>
              <a:t>String sendTo = "";</a:t>
            </a:r>
            <a:r>
              <a:rPr lang="zh-CN" altLang="en-US" sz="1900" kern="0" dirty="0">
                <a:ea typeface="Arial Unicode MS" panose="020B0604020202020204" pitchFamily="34" charset="-128"/>
                <a:cs typeface="Arial Unicode MS" panose="020B0604020202020204" pitchFamily="34" charset="-128"/>
              </a:rPr>
              <a:t> </a:t>
            </a:r>
            <a:r>
              <a:rPr lang="zh-CN" altLang="en-US" sz="1900" kern="0" dirty="0">
                <a:solidFill>
                  <a:srgbClr val="92D050"/>
                </a:solidFill>
                <a:ea typeface="Arial Unicode MS" panose="020B0604020202020204" pitchFamily="34" charset="-128"/>
                <a:cs typeface="Arial Unicode MS" panose="020B0604020202020204" pitchFamily="34" charset="-128"/>
              </a:rPr>
              <a:t>//收件人，邮箱地址，多地址时用英文逗号分隔</a:t>
            </a:r>
            <a:endParaRPr lang="zh-CN" altLang="en-US" sz="1900" kern="0" dirty="0">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lang="zh-CN" altLang="en-US" sz="1900" kern="0" dirty="0">
                <a:solidFill>
                  <a:srgbClr val="C00000"/>
                </a:solidFill>
                <a:ea typeface="Arial Unicode MS" panose="020B0604020202020204" pitchFamily="34" charset="-128"/>
                <a:cs typeface="Arial Unicode MS" panose="020B0604020202020204" pitchFamily="34" charset="-128"/>
              </a:rPr>
              <a:t>String emailTitle = "";</a:t>
            </a:r>
            <a:r>
              <a:rPr lang="zh-CN" altLang="en-US" sz="1900" kern="0" dirty="0">
                <a:solidFill>
                  <a:srgbClr val="92D050"/>
                </a:solidFill>
                <a:ea typeface="Arial Unicode MS" panose="020B0604020202020204" pitchFamily="34" charset="-128"/>
                <a:cs typeface="Arial Unicode MS" panose="020B0604020202020204" pitchFamily="34" charset="-128"/>
              </a:rPr>
              <a:t>//邮件标题</a:t>
            </a:r>
            <a:endParaRPr lang="zh-CN" altLang="en-US" sz="1900" kern="0" dirty="0">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lang="zh-CN" altLang="en-US" sz="1900" kern="0" dirty="0">
                <a:solidFill>
                  <a:srgbClr val="C00000"/>
                </a:solidFill>
                <a:ea typeface="Arial Unicode MS" panose="020B0604020202020204" pitchFamily="34" charset="-128"/>
                <a:cs typeface="Arial Unicode MS" panose="020B0604020202020204" pitchFamily="34" charset="-128"/>
              </a:rPr>
              <a:t>String emailInfo = "";</a:t>
            </a:r>
            <a:r>
              <a:rPr lang="zh-CN" altLang="en-US" sz="1900" kern="0" dirty="0">
                <a:solidFill>
                  <a:srgbClr val="92D050"/>
                </a:solidFill>
                <a:ea typeface="Arial Unicode MS" panose="020B0604020202020204" pitchFamily="34" charset="-128"/>
                <a:cs typeface="Arial Unicode MS" panose="020B0604020202020204" pitchFamily="34" charset="-128"/>
              </a:rPr>
              <a:t>//邮件内容</a:t>
            </a:r>
          </a:p>
          <a:p>
            <a:pPr fontAlgn="base">
              <a:spcBef>
                <a:spcPct val="50000"/>
              </a:spcBef>
              <a:spcAft>
                <a:spcPct val="0"/>
              </a:spcAft>
              <a:buClr>
                <a:srgbClr val="F0AB00"/>
              </a:buClr>
              <a:buSzPct val="80000"/>
            </a:pPr>
            <a:r>
              <a:rPr lang="zh-CN" altLang="en-US" sz="1900" kern="0" dirty="0">
                <a:solidFill>
                  <a:srgbClr val="C00000"/>
                </a:solidFill>
                <a:ea typeface="Arial Unicode MS" panose="020B0604020202020204" pitchFamily="34" charset="-128"/>
                <a:cs typeface="Arial Unicode MS" panose="020B0604020202020204" pitchFamily="34" charset="-128"/>
              </a:rPr>
              <a:t>String emailFileIds = "";</a:t>
            </a:r>
            <a:r>
              <a:rPr lang="zh-CN" altLang="en-US" sz="1900" kern="0" dirty="0">
                <a:solidFill>
                  <a:srgbClr val="92D050"/>
                </a:solidFill>
                <a:ea typeface="Arial Unicode MS" panose="020B0604020202020204" pitchFamily="34" charset="-128"/>
                <a:cs typeface="Arial Unicode MS" panose="020B0604020202020204" pitchFamily="34" charset="-128"/>
              </a:rPr>
              <a:t>//邮件附件ids</a:t>
            </a:r>
            <a:endParaRPr lang="zh-CN" altLang="en-US" sz="1900" kern="0" dirty="0">
              <a:ea typeface="Arial Unicode MS" panose="020B0604020202020204" pitchFamily="34" charset="-128"/>
              <a:cs typeface="Arial Unicode MS" panose="020B0604020202020204" pitchFamily="34" charset="-128"/>
            </a:endParaRPr>
          </a:p>
          <a:p>
            <a:pPr fontAlgn="base">
              <a:spcBef>
                <a:spcPct val="50000"/>
              </a:spcBef>
              <a:spcAft>
                <a:spcPct val="0"/>
              </a:spcAft>
              <a:buClr>
                <a:srgbClr val="F0AB00"/>
              </a:buClr>
              <a:buSzPct val="80000"/>
            </a:pPr>
            <a:r>
              <a:rPr lang="zh-CN" altLang="en-US" sz="1900" kern="0" dirty="0">
                <a:solidFill>
                  <a:srgbClr val="C00000"/>
                </a:solidFill>
                <a:ea typeface="Arial Unicode MS" panose="020B0604020202020204" pitchFamily="34" charset="-128"/>
                <a:cs typeface="Arial Unicode MS" panose="020B0604020202020204" pitchFamily="34" charset="-128"/>
              </a:rPr>
              <a:t>EmailWorkRunnable ewr = new</a:t>
            </a:r>
          </a:p>
          <a:p>
            <a:pPr fontAlgn="base">
              <a:spcBef>
                <a:spcPct val="50000"/>
              </a:spcBef>
              <a:spcAft>
                <a:spcPct val="0"/>
              </a:spcAft>
              <a:buClr>
                <a:srgbClr val="F0AB00"/>
              </a:buClr>
              <a:buSzPct val="80000"/>
            </a:pPr>
            <a:r>
              <a:rPr lang="zh-CN" altLang="en-US" sz="1900" kern="0" dirty="0">
                <a:solidFill>
                  <a:srgbClr val="C00000"/>
                </a:solidFill>
                <a:ea typeface="Arial Unicode MS" panose="020B0604020202020204" pitchFamily="34" charset="-128"/>
                <a:cs typeface="Arial Unicode MS" panose="020B0604020202020204" pitchFamily="34" charset="-128"/>
              </a:rPr>
              <a:t>EmailWorkRunnable(sendTo,emailTitle,emailInfo);</a:t>
            </a:r>
          </a:p>
          <a:p>
            <a:pPr fontAlgn="base">
              <a:spcBef>
                <a:spcPct val="50000"/>
              </a:spcBef>
              <a:spcAft>
                <a:spcPct val="0"/>
              </a:spcAft>
              <a:buClr>
                <a:srgbClr val="F0AB00"/>
              </a:buClr>
              <a:buSzPct val="80000"/>
            </a:pPr>
            <a:r>
              <a:rPr lang="zh-CN" altLang="en-US" sz="1900" kern="0" dirty="0">
                <a:solidFill>
                  <a:srgbClr val="C00000"/>
                </a:solidFill>
                <a:ea typeface="Arial Unicode MS" panose="020B0604020202020204" pitchFamily="34" charset="-128"/>
                <a:cs typeface="Arial Unicode MS" panose="020B0604020202020204" pitchFamily="34" charset="-128"/>
              </a:rPr>
              <a:t>ewr.setImagefileids(emailFileIds.toString());</a:t>
            </a:r>
          </a:p>
          <a:p>
            <a:pPr fontAlgn="base">
              <a:spcBef>
                <a:spcPct val="50000"/>
              </a:spcBef>
              <a:spcAft>
                <a:spcPct val="0"/>
              </a:spcAft>
              <a:buClr>
                <a:srgbClr val="F0AB00"/>
              </a:buClr>
              <a:buSzPct val="80000"/>
            </a:pPr>
            <a:r>
              <a:rPr lang="zh-CN" altLang="en-US" sz="1900" kern="0" dirty="0">
                <a:solidFill>
                  <a:srgbClr val="C00000"/>
                </a:solidFill>
                <a:ea typeface="Arial Unicode MS" panose="020B0604020202020204" pitchFamily="34" charset="-128"/>
                <a:cs typeface="Arial Unicode MS" panose="020B0604020202020204" pitchFamily="34" charset="-128"/>
              </a:rPr>
              <a:t>boolean emailSendResult = </a:t>
            </a:r>
          </a:p>
          <a:p>
            <a:pPr fontAlgn="base">
              <a:spcBef>
                <a:spcPct val="50000"/>
              </a:spcBef>
              <a:spcAft>
                <a:spcPct val="0"/>
              </a:spcAft>
              <a:buClr>
                <a:srgbClr val="F0AB00"/>
              </a:buClr>
              <a:buSzPct val="80000"/>
            </a:pPr>
            <a:r>
              <a:rPr lang="zh-CN" altLang="en-US" sz="1900" kern="0" dirty="0">
                <a:solidFill>
                  <a:srgbClr val="C00000"/>
                </a:solidFill>
                <a:ea typeface="Arial Unicode MS" panose="020B0604020202020204" pitchFamily="34" charset="-128"/>
                <a:cs typeface="Arial Unicode MS" panose="020B0604020202020204" pitchFamily="34" charset="-128"/>
              </a:rPr>
              <a:t>ewr.emailCommonRemind();</a:t>
            </a:r>
            <a:r>
              <a:rPr lang="zh-CN" altLang="en-US" sz="1900" kern="0" dirty="0">
                <a:solidFill>
                  <a:srgbClr val="92D050"/>
                </a:solidFill>
                <a:ea typeface="Arial Unicode MS" panose="020B0604020202020204" pitchFamily="34" charset="-128"/>
                <a:cs typeface="Arial Unicode MS" panose="020B0604020202020204" pitchFamily="34" charset="-128"/>
              </a:rPr>
              <a:t>//result:true投递成功，false投递失败</a:t>
            </a:r>
            <a:endParaRPr lang="zh-CN" altLang="en-US" sz="1900" kern="0" dirty="0">
              <a:ea typeface="Arial Unicode MS" panose="020B0604020202020204" pitchFamily="34" charset="-128"/>
              <a:cs typeface="Arial Unicode MS" panose="020B0604020202020204" pitchFamily="34" charset="-128"/>
            </a:endParaRPr>
          </a:p>
        </p:txBody>
      </p:sp>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邮件开发</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消息提醒</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40410" y="840740"/>
            <a:ext cx="396367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、配置消息来源和消息类型</a:t>
            </a:r>
          </a:p>
        </p:txBody>
      </p:sp>
      <p:sp>
        <p:nvSpPr>
          <p:cNvPr id="15" name="文本框 14"/>
          <p:cNvSpPr txBox="1"/>
          <p:nvPr/>
        </p:nvSpPr>
        <p:spPr>
          <a:xfrm>
            <a:off x="740410" y="1454785"/>
            <a:ext cx="5926455" cy="368300"/>
          </a:xfrm>
          <a:prstGeom prst="rect">
            <a:avLst/>
          </a:prstGeom>
          <a:noFill/>
        </p:spPr>
        <p:txBody>
          <a:bodyPr wrap="none" rtlCol="0">
            <a:spAutoFit/>
          </a:bodyPr>
          <a:lstStyle/>
          <a:p>
            <a:r>
              <a:rPr lang="zh-CN" altLang="en-US"/>
              <a:t>应用中心</a:t>
            </a:r>
            <a:r>
              <a:rPr lang="en-US" altLang="zh-CN"/>
              <a:t> </a:t>
            </a:r>
            <a:r>
              <a:rPr lang="zh-CN" altLang="en-US"/>
              <a:t>》消息中心</a:t>
            </a:r>
            <a:r>
              <a:rPr lang="en-US" altLang="zh-CN"/>
              <a:t> </a:t>
            </a:r>
            <a:r>
              <a:rPr lang="zh-CN" altLang="en-US"/>
              <a:t>》消息类型设置</a:t>
            </a:r>
            <a:r>
              <a:rPr lang="en-US" altLang="zh-CN"/>
              <a:t> </a:t>
            </a:r>
            <a:r>
              <a:rPr lang="zh-CN" altLang="en-US"/>
              <a:t>》消息来源</a:t>
            </a:r>
            <a:r>
              <a:rPr lang="en-US" altLang="zh-CN"/>
              <a:t> </a:t>
            </a:r>
            <a:r>
              <a:rPr lang="zh-CN" altLang="en-US"/>
              <a:t>》</a:t>
            </a:r>
            <a:r>
              <a:rPr lang="en-US" altLang="zh-CN"/>
              <a:t> </a:t>
            </a:r>
            <a:r>
              <a:rPr lang="zh-CN" altLang="en-US"/>
              <a:t>新建</a:t>
            </a:r>
          </a:p>
        </p:txBody>
      </p:sp>
      <p:pic>
        <p:nvPicPr>
          <p:cNvPr id="16" name="图片 15"/>
          <p:cNvPicPr>
            <a:picLocks noChangeAspect="1"/>
          </p:cNvPicPr>
          <p:nvPr/>
        </p:nvPicPr>
        <p:blipFill>
          <a:blip r:embed="rId5"/>
          <a:stretch>
            <a:fillRect/>
          </a:stretch>
        </p:blipFill>
        <p:spPr>
          <a:xfrm>
            <a:off x="668655" y="1868170"/>
            <a:ext cx="11326495" cy="5327015"/>
          </a:xfrm>
          <a:prstGeom prst="rect">
            <a:avLst/>
          </a:prstGeom>
        </p:spPr>
      </p:pic>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消息提醒</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40410" y="840740"/>
            <a:ext cx="396367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、配置消息来源和消息类型</a:t>
            </a:r>
          </a:p>
        </p:txBody>
      </p:sp>
      <p:sp>
        <p:nvSpPr>
          <p:cNvPr id="15" name="文本框 14"/>
          <p:cNvSpPr txBox="1"/>
          <p:nvPr/>
        </p:nvSpPr>
        <p:spPr>
          <a:xfrm>
            <a:off x="740410" y="1454785"/>
            <a:ext cx="5926455" cy="368300"/>
          </a:xfrm>
          <a:prstGeom prst="rect">
            <a:avLst/>
          </a:prstGeom>
          <a:noFill/>
        </p:spPr>
        <p:txBody>
          <a:bodyPr wrap="none" rtlCol="0">
            <a:spAutoFit/>
          </a:bodyPr>
          <a:lstStyle/>
          <a:p>
            <a:r>
              <a:rPr lang="zh-CN" altLang="en-US"/>
              <a:t>应用中心</a:t>
            </a:r>
            <a:r>
              <a:rPr lang="en-US" altLang="zh-CN"/>
              <a:t> </a:t>
            </a:r>
            <a:r>
              <a:rPr lang="zh-CN" altLang="en-US"/>
              <a:t>》消息中心</a:t>
            </a:r>
            <a:r>
              <a:rPr lang="en-US" altLang="zh-CN"/>
              <a:t> </a:t>
            </a:r>
            <a:r>
              <a:rPr lang="zh-CN" altLang="en-US"/>
              <a:t>》消息类型设置</a:t>
            </a:r>
            <a:r>
              <a:rPr lang="en-US" altLang="zh-CN"/>
              <a:t> </a:t>
            </a:r>
            <a:r>
              <a:rPr lang="zh-CN" altLang="en-US"/>
              <a:t>》消息类型</a:t>
            </a:r>
            <a:r>
              <a:rPr lang="en-US" altLang="zh-CN"/>
              <a:t> </a:t>
            </a:r>
            <a:r>
              <a:rPr lang="zh-CN" altLang="en-US"/>
              <a:t>》</a:t>
            </a:r>
            <a:r>
              <a:rPr lang="en-US" altLang="zh-CN"/>
              <a:t> </a:t>
            </a:r>
            <a:r>
              <a:rPr lang="zh-CN" altLang="en-US"/>
              <a:t>新建</a:t>
            </a:r>
          </a:p>
        </p:txBody>
      </p:sp>
      <p:pic>
        <p:nvPicPr>
          <p:cNvPr id="3" name="图片 2"/>
          <p:cNvPicPr>
            <a:picLocks noChangeAspect="1"/>
          </p:cNvPicPr>
          <p:nvPr/>
        </p:nvPicPr>
        <p:blipFill>
          <a:blip r:embed="rId5"/>
          <a:stretch>
            <a:fillRect/>
          </a:stretch>
        </p:blipFill>
        <p:spPr>
          <a:xfrm>
            <a:off x="668655" y="1868170"/>
            <a:ext cx="10401300" cy="4892040"/>
          </a:xfrm>
          <a:prstGeom prst="rect">
            <a:avLst/>
          </a:prstGeom>
        </p:spPr>
      </p:pic>
      <p:sp>
        <p:nvSpPr>
          <p:cNvPr id="4" name="圆角矩形标注 3"/>
          <p:cNvSpPr/>
          <p:nvPr/>
        </p:nvSpPr>
        <p:spPr>
          <a:xfrm>
            <a:off x="9453245" y="1024508"/>
            <a:ext cx="2595880" cy="619254"/>
          </a:xfrm>
          <a:prstGeom prst="wedgeRoundRectCallout">
            <a:avLst>
              <a:gd name="adj1" fmla="val -149412"/>
              <a:gd name="adj2" fmla="val 527172"/>
              <a:gd name="adj3" fmla="val 16667"/>
            </a:avLst>
          </a:prstGeom>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p:spPr>
        <p:txBody>
          <a:bodyPr vert="horz" wrap="square" lIns="179705" tIns="71755" rIns="179705" bIns="71755" numCol="1" rtlCol="0" anchor="ctr" anchorCtr="0" compatLnSpc="1">
            <a:spAutoFit/>
          </a:bodyPr>
          <a:lstStyle/>
          <a:p>
            <a:pPr algn="just" eaLnBrk="1" latinLnBrk="0" hangingPunct="1">
              <a:lnSpc>
                <a:spcPct val="150000"/>
              </a:lnSpc>
              <a:spcBef>
                <a:spcPts val="0"/>
              </a:spcBef>
              <a:spcAft>
                <a:spcPts val="0"/>
              </a:spcAft>
            </a:pPr>
            <a:r>
              <a:rPr lang="zh-CN" altLang="en-US" sz="1800" spc="100">
                <a:solidFill>
                  <a:srgbClr val="FFFFFF"/>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rPr>
              <a:t>关联消息来源</a:t>
            </a:r>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消息提醒</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40410" y="840740"/>
            <a:ext cx="318833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a:t>
            </a:r>
            <a:r>
              <a:rPr kumimoji="0" lang="en-US" altLang="zh-CN" sz="1900" b="1" i="0" u="none" strike="noStrike" kern="1200" cap="none" spc="0" normalizeH="0" baseline="0" noProof="0">
                <a:ln>
                  <a:noFill/>
                </a:ln>
                <a:solidFill>
                  <a:schemeClr val="lt1"/>
                </a:solidFill>
                <a:effectLst/>
                <a:uLnTx/>
                <a:uFillTx/>
                <a:latin typeface="+mn-lt"/>
                <a:ea typeface="+mn-ea"/>
                <a:cs typeface="+mn-cs"/>
              </a:rPr>
              <a:t>java</a:t>
            </a:r>
            <a:r>
              <a:rPr kumimoji="0" lang="zh-CN" altLang="en-US" sz="1900" b="1" i="0" u="none" strike="noStrike" kern="1200" cap="none" spc="0" normalizeH="0" baseline="0" noProof="0">
                <a:ln>
                  <a:noFill/>
                </a:ln>
                <a:solidFill>
                  <a:schemeClr val="lt1"/>
                </a:solidFill>
                <a:effectLst/>
                <a:uLnTx/>
                <a:uFillTx/>
                <a:latin typeface="+mn-lt"/>
                <a:ea typeface="+mn-ea"/>
                <a:cs typeface="+mn-cs"/>
              </a:rPr>
              <a:t>方式调用消息发送</a:t>
            </a:r>
          </a:p>
        </p:txBody>
      </p:sp>
      <p:sp>
        <p:nvSpPr>
          <p:cNvPr id="14" name="文本框 13"/>
          <p:cNvSpPr txBox="1"/>
          <p:nvPr/>
        </p:nvSpPr>
        <p:spPr>
          <a:xfrm>
            <a:off x="524510" y="1527810"/>
            <a:ext cx="11089005" cy="5631180"/>
          </a:xfrm>
          <a:prstGeom prst="rect">
            <a:avLst/>
          </a:prstGeom>
          <a:noFill/>
        </p:spPr>
        <p:txBody>
          <a:bodyPr wrap="square" rtlCol="0" anchor="t">
            <a:spAutoFit/>
          </a:bodyPr>
          <a:lstStyle/>
          <a:p>
            <a:r>
              <a:rPr lang="zh-CN" altLang="en-US" sz="1200"/>
              <a:t>/**</a:t>
            </a:r>
          </a:p>
          <a:p>
            <a:r>
              <a:rPr lang="zh-CN" altLang="en-US" sz="1200"/>
              <a:t>     * 发送oa系统内部消息提醒</a:t>
            </a:r>
          </a:p>
          <a:p>
            <a:r>
              <a:rPr lang="zh-CN" altLang="en-US" sz="1200"/>
              <a:t>     * @return String</a:t>
            </a:r>
          </a:p>
          <a:p>
            <a:r>
              <a:rPr lang="zh-CN" altLang="en-US" sz="1200"/>
              <a:t>     */</a:t>
            </a:r>
          </a:p>
          <a:p>
            <a:r>
              <a:rPr lang="zh-CN" altLang="en-US" sz="1200"/>
              <a:t>    @GET</a:t>
            </a:r>
          </a:p>
          <a:p>
            <a:r>
              <a:rPr lang="zh-CN" altLang="en-US" sz="1200"/>
              <a:t>    @Path("/sendMessage")</a:t>
            </a:r>
          </a:p>
          <a:p>
            <a:r>
              <a:rPr lang="zh-CN" altLang="en-US" sz="1200"/>
              <a:t>    @Produces({MediaType.APPLICATION_JSON})</a:t>
            </a:r>
          </a:p>
          <a:p>
            <a:r>
              <a:rPr lang="zh-CN" altLang="en-US" sz="1200"/>
              <a:t>    public String sendCusMessageAction(@Context HttpServletRequest request, @Context HttpServletResponse response) {</a:t>
            </a:r>
          </a:p>
          <a:p>
            <a:r>
              <a:rPr lang="zh-CN" altLang="en-US" sz="1200"/>
              <a:t>        Map&lt;String, Object&gt; apidatas = new HashMap&lt;&gt;();</a:t>
            </a:r>
          </a:p>
          <a:p>
            <a:r>
              <a:rPr lang="zh-CN" altLang="en-US" sz="1200"/>
              <a:t>        Map&lt;String, Object&gt; requestMap = ParamUtil.request2Map(request);</a:t>
            </a:r>
          </a:p>
          <a:p>
            <a:r>
              <a:rPr lang="zh-CN" altLang="en-US" sz="1200"/>
              <a:t>        String title = Util.null2String(requestMap.get("title"));// 标题</a:t>
            </a:r>
          </a:p>
          <a:p>
            <a:r>
              <a:rPr lang="zh-CN" altLang="en-US" sz="1200"/>
              <a:t>        String context = Util.null2String(requestMap.get("context"));// 内容</a:t>
            </a:r>
          </a:p>
          <a:p>
            <a:r>
              <a:rPr lang="zh-CN" altLang="en-US" sz="1200"/>
              <a:t>        String linkUrl = Util.null2String(requestMap.get("linkUrl"));// PC端链接</a:t>
            </a:r>
          </a:p>
          <a:p>
            <a:r>
              <a:rPr lang="zh-CN" altLang="en-US" sz="1200"/>
              <a:t>        String linkMobileUrl = Util.null2String(requestMap.get("linkMobileUrl"));// 移动端链接</a:t>
            </a:r>
          </a:p>
          <a:p>
            <a:r>
              <a:rPr lang="zh-CN" altLang="en-US" sz="1200"/>
              <a:t>        int code = Util.getIntValue(Util.null2String(requestMap.get("code")),-1);</a:t>
            </a:r>
          </a:p>
          <a:p>
            <a:r>
              <a:rPr lang="zh-CN" altLang="en-US" sz="1200"/>
              <a:t>        MessageType messageType = MessageType.newInstance(1170); // 消息来源（见文档第四点补充 必填）</a:t>
            </a:r>
          </a:p>
          <a:p>
            <a:r>
              <a:rPr lang="zh-CN" altLang="en-US" sz="1200"/>
              <a:t>        Set&lt;String&gt; userIdList = new HashSet&lt;&gt;(); // 接收人id 必填</a:t>
            </a:r>
          </a:p>
          <a:p>
            <a:r>
              <a:rPr lang="zh-CN" altLang="en-US" sz="1200"/>
              <a:t>        userIdList.add("1");</a:t>
            </a:r>
          </a:p>
          <a:p>
            <a:r>
              <a:rPr lang="zh-CN" altLang="en-US" sz="1200"/>
              <a:t>        try {</a:t>
            </a:r>
          </a:p>
          <a:p>
            <a:r>
              <a:rPr lang="zh-CN" altLang="en-US" sz="1200"/>
              <a:t>            MessageBean messageBean = Util_Message.createMessage(messageType, userIdList, title, context, linkUrl, linkMobileUrl);</a:t>
            </a:r>
          </a:p>
          <a:p>
            <a:r>
              <a:rPr lang="zh-CN" altLang="en-US" sz="1200"/>
              <a:t>            messageBean.setCreater(1);// 创建人id</a:t>
            </a:r>
          </a:p>
          <a:p>
            <a:r>
              <a:rPr lang="zh-CN" altLang="en-US" sz="1200"/>
              <a:t>            //message.setBizState("0");// 需要修改消息为已处理等状态时传入,表示消息最初状态为待处理</a:t>
            </a:r>
          </a:p>
          <a:p>
            <a:r>
              <a:rPr lang="zh-CN" altLang="en-US" sz="1200"/>
              <a:t>            //messageBean.setTargetId("121|22"); //消息来源code +“|”+业务id需要修改消息为已处理等状态时传入</a:t>
            </a:r>
          </a:p>
          <a:p>
            <a:r>
              <a:rPr lang="zh-CN" altLang="en-US" sz="1200"/>
              <a:t>            boolean store = Util_Message.store(messageBean);</a:t>
            </a:r>
          </a:p>
          <a:p>
            <a:r>
              <a:rPr lang="zh-CN" altLang="en-US" sz="1200"/>
              <a:t>            apidatas.put("api_status", store);</a:t>
            </a:r>
          </a:p>
          <a:p>
            <a:r>
              <a:rPr lang="zh-CN" altLang="en-US" sz="1200"/>
              <a:t>        } catch (IOException e) {</a:t>
            </a:r>
          </a:p>
          <a:p>
            <a:r>
              <a:rPr lang="zh-CN" altLang="en-US" sz="1200"/>
              <a:t>            e.printStackTrace();</a:t>
            </a:r>
          </a:p>
          <a:p>
            <a:r>
              <a:rPr lang="zh-CN" altLang="en-US" sz="1200"/>
              <a:t>        }</a:t>
            </a:r>
          </a:p>
          <a:p>
            <a:r>
              <a:rPr lang="zh-CN" altLang="en-US" sz="1200"/>
              <a:t>        return  JSONObject.toJSONString(apidatas);</a:t>
            </a:r>
          </a:p>
          <a:p>
            <a:r>
              <a:rPr lang="zh-CN" altLang="en-US" sz="1200"/>
              <a:t>    }</a:t>
            </a:r>
          </a:p>
        </p:txBody>
      </p:sp>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09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消息提醒</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40410" y="840740"/>
            <a:ext cx="2501265"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、调用成功案例</a:t>
            </a:r>
          </a:p>
        </p:txBody>
      </p:sp>
      <p:pic>
        <p:nvPicPr>
          <p:cNvPr id="3" name="图片 2"/>
          <p:cNvPicPr>
            <a:picLocks noChangeAspect="1"/>
          </p:cNvPicPr>
          <p:nvPr/>
        </p:nvPicPr>
        <p:blipFill>
          <a:blip r:embed="rId5"/>
          <a:stretch>
            <a:fillRect/>
          </a:stretch>
        </p:blipFill>
        <p:spPr>
          <a:xfrm>
            <a:off x="733425" y="3184525"/>
            <a:ext cx="3253740" cy="2019300"/>
          </a:xfrm>
          <a:prstGeom prst="rect">
            <a:avLst/>
          </a:prstGeom>
        </p:spPr>
      </p:pic>
      <p:pic>
        <p:nvPicPr>
          <p:cNvPr id="4" name="图片 3"/>
          <p:cNvPicPr>
            <a:picLocks noChangeAspect="1"/>
          </p:cNvPicPr>
          <p:nvPr/>
        </p:nvPicPr>
        <p:blipFill>
          <a:blip r:embed="rId6"/>
          <a:stretch>
            <a:fillRect/>
          </a:stretch>
        </p:blipFill>
        <p:spPr>
          <a:xfrm>
            <a:off x="733425" y="1672590"/>
            <a:ext cx="6659880" cy="1424940"/>
          </a:xfrm>
          <a:prstGeom prst="rect">
            <a:avLst/>
          </a:prstGeom>
        </p:spPr>
      </p:pic>
      <p:sp>
        <p:nvSpPr>
          <p:cNvPr id="5" name="文本框 4"/>
          <p:cNvSpPr txBox="1"/>
          <p:nvPr/>
        </p:nvSpPr>
        <p:spPr>
          <a:xfrm>
            <a:off x="740410" y="5632450"/>
            <a:ext cx="8192770" cy="645160"/>
          </a:xfrm>
          <a:prstGeom prst="rect">
            <a:avLst/>
          </a:prstGeom>
          <a:noFill/>
        </p:spPr>
        <p:txBody>
          <a:bodyPr wrap="square" rtlCol="0" anchor="t">
            <a:spAutoFit/>
          </a:bodyPr>
          <a:lstStyle/>
          <a:p>
            <a:r>
              <a:rPr lang="zh-CN" altLang="en-US"/>
              <a:t>更多内容访问：</a:t>
            </a:r>
          </a:p>
          <a:p>
            <a:r>
              <a:rPr lang="zh-CN" altLang="en-US"/>
              <a:t>https://e-cloudstore.com/doc.html?appId=792351d34181448daf1f79357b845696</a:t>
            </a:r>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13"/>
          </p:nvPr>
        </p:nvSpPr>
        <p:spPr>
          <a:xfrm>
            <a:off x="1684623" y="2998201"/>
            <a:ext cx="3379255" cy="1236247"/>
          </a:xfrm>
        </p:spPr>
        <p:txBody>
          <a:bodyPr/>
          <a:lstStyle/>
          <a:p>
            <a:r>
              <a:rPr lang="en-US" altLang="zh-CN"/>
              <a:t>Thaks</a:t>
            </a:r>
          </a:p>
        </p:txBody>
      </p:sp>
      <p:sp>
        <p:nvSpPr>
          <p:cNvPr id="12" name="矩形 11"/>
          <p:cNvSpPr/>
          <p:nvPr/>
        </p:nvSpPr>
        <p:spPr>
          <a:xfrm>
            <a:off x="253493" y="6676631"/>
            <a:ext cx="12856373" cy="454660"/>
          </a:xfrm>
          <a:prstGeom prst="rect">
            <a:avLst/>
          </a:prstGeom>
        </p:spPr>
        <p:txBody>
          <a:bodyPr wrap="square">
            <a:spAutoFit/>
          </a:bodyPr>
          <a:lstStyle/>
          <a:p>
            <a:pPr lvl="0" algn="ctr" eaLnBrk="0" fontAlgn="base" hangingPunct="0">
              <a:lnSpc>
                <a:spcPct val="140000"/>
              </a:lnSpc>
              <a:spcBef>
                <a:spcPct val="50000"/>
              </a:spcBef>
              <a:spcAft>
                <a:spcPct val="0"/>
              </a:spcAft>
              <a:buClr>
                <a:srgbClr val="000044"/>
              </a:buClr>
              <a:buSzPct val="75000"/>
              <a:defRPr/>
            </a:pPr>
            <a:r>
              <a:rPr lang="zh-CN" altLang="en-US" sz="1685" b="1" dirty="0">
                <a:solidFill>
                  <a:prstClr val="white"/>
                </a:solidFill>
                <a:latin typeface="微软雅黑 Light" panose="020B0502040204020203" pitchFamily="34" charset="-122"/>
                <a:ea typeface="微软雅黑 Light" panose="020B0502040204020203" pitchFamily="34" charset="-122"/>
              </a:rPr>
              <a:t>上海泛微网络科技股份有限公司</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7"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01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建模表单校验</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733425" y="1023620"/>
            <a:ext cx="9662160" cy="368300"/>
          </a:xfrm>
          <a:prstGeom prst="rect">
            <a:avLst/>
          </a:prstGeom>
          <a:noFill/>
        </p:spPr>
        <p:txBody>
          <a:bodyPr wrap="none" rtlCol="0">
            <a:spAutoFit/>
          </a:bodyPr>
          <a:lstStyle/>
          <a:p>
            <a:pPr algn="l"/>
            <a:r>
              <a:rPr lang="zh-CN" altLang="en-US"/>
              <a:t>建模表单</a:t>
            </a:r>
            <a:r>
              <a:rPr lang="en-US" altLang="zh-CN"/>
              <a:t>SDK</a:t>
            </a:r>
            <a:r>
              <a:rPr lang="zh-CN" altLang="en-US"/>
              <a:t>链接：https://e-cloudstore.com/doc.html?appId=e783a1d75a784d9b97fbd40fdf569f7d</a:t>
            </a:r>
          </a:p>
        </p:txBody>
      </p:sp>
      <p:sp>
        <p:nvSpPr>
          <p:cNvPr id="7" name="圆角矩形 6"/>
          <p:cNvSpPr/>
          <p:nvPr/>
        </p:nvSpPr>
        <p:spPr>
          <a:xfrm>
            <a:off x="668655" y="1527810"/>
            <a:ext cx="222758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、建模表单</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1028700" y="2232660"/>
            <a:ext cx="9588500" cy="1198880"/>
          </a:xfrm>
          <a:prstGeom prst="rect">
            <a:avLst/>
          </a:prstGeom>
          <a:noFill/>
        </p:spPr>
        <p:txBody>
          <a:bodyPr wrap="none" rtlCol="0">
            <a:spAutoFit/>
          </a:bodyPr>
          <a:lstStyle/>
          <a:p>
            <a:r>
              <a:rPr lang="en-US" altLang="zh-CN"/>
              <a:t>1.</a:t>
            </a:r>
            <a:r>
              <a:rPr lang="zh-CN" altLang="en-US"/>
              <a:t>注册自定义事件（添加明细行、删除明细行，在指定动作前触发，并可阻断</a:t>
            </a:r>
            <a:r>
              <a:rPr lang="en-US" altLang="zh-CN"/>
              <a:t>/</a:t>
            </a:r>
            <a:r>
              <a:rPr lang="zh-CN" altLang="en-US"/>
              <a:t>放行后续操作）</a:t>
            </a:r>
            <a:endParaRPr lang="en-US" altLang="zh-CN"/>
          </a:p>
          <a:p>
            <a:r>
              <a:rPr lang="en-US" altLang="zh-CN"/>
              <a:t>2.</a:t>
            </a:r>
            <a:r>
              <a:rPr lang="zh-CN" altLang="en-US"/>
              <a:t>表单基础操作方法（获取建模表单字段，获取字段值，修改字段值和属性等等）</a:t>
            </a:r>
          </a:p>
          <a:p>
            <a:r>
              <a:rPr lang="en-US" altLang="zh-CN"/>
              <a:t>3.</a:t>
            </a:r>
            <a:r>
              <a:rPr lang="zh-CN" altLang="en-US"/>
              <a:t>表单字段值改变的触发事件</a:t>
            </a:r>
          </a:p>
          <a:p>
            <a:r>
              <a:rPr lang="en-US" altLang="zh-CN"/>
              <a:t>4.</a:t>
            </a:r>
            <a:r>
              <a:rPr lang="zh-CN" altLang="en-US"/>
              <a:t>明细表的操作事件（可以进行添加明细行，删除明细行，获取明细行标示）</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0" y="140970"/>
            <a:ext cx="577215" cy="536575"/>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custDataLst>
              <p:tags r:id="rId2"/>
            </p:custDataLst>
          </p:nvPr>
        </p:nvSpPr>
        <p:spPr>
          <a:xfrm>
            <a:off x="733425" y="646430"/>
            <a:ext cx="1212532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p:cNvSpPr txBox="1"/>
          <p:nvPr/>
        </p:nvSpPr>
        <p:spPr>
          <a:xfrm>
            <a:off x="577215" y="112395"/>
            <a:ext cx="8253095" cy="46164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3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01  </a:t>
            </a:r>
            <a:r>
              <a:rPr lang="zh-CN" altLang="en-US" sz="3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建模表单之时间校验</a:t>
            </a:r>
            <a:endParaRPr lang="zh-CN" altLang="en-US" sz="3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733425" y="795020"/>
            <a:ext cx="2481580" cy="5689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900" b="1" i="0" u="none" strike="noStrike" kern="1200" cap="none" spc="0" normalizeH="0" baseline="0" noProof="0">
                <a:ln>
                  <a:noFill/>
                </a:ln>
                <a:solidFill>
                  <a:schemeClr val="lt1"/>
                </a:solidFill>
                <a:effectLst/>
                <a:uLnTx/>
                <a:uFillTx/>
                <a:latin typeface="+mn-lt"/>
                <a:ea typeface="+mn-ea"/>
                <a:cs typeface="+mn-cs"/>
              </a:rPr>
              <a:t>1</a:t>
            </a:r>
            <a:r>
              <a:rPr kumimoji="0" lang="zh-CN" altLang="en-US" sz="1900" b="1" i="0" u="none" strike="noStrike" kern="1200" cap="none" spc="0" normalizeH="0" baseline="0" noProof="0">
                <a:ln>
                  <a:noFill/>
                </a:ln>
                <a:solidFill>
                  <a:schemeClr val="lt1"/>
                </a:solidFill>
                <a:effectLst/>
                <a:uLnTx/>
                <a:uFillTx/>
                <a:latin typeface="+mn-lt"/>
                <a:ea typeface="+mn-ea"/>
                <a:cs typeface="+mn-cs"/>
              </a:rPr>
              <a:t>、建模表单代码块</a:t>
            </a:r>
            <a:endParaRPr kumimoji="0" lang="en-US" altLang="zh-CN" sz="1900" b="1" i="0" u="none" strike="noStrike" kern="1200" cap="none" spc="0" normalizeH="0" baseline="0" noProof="0">
              <a:ln>
                <a:noFill/>
              </a:ln>
              <a:solidFill>
                <a:schemeClr val="lt1"/>
              </a:solidFill>
              <a:effectLst/>
              <a:uLnTx/>
              <a:uFillTx/>
              <a:latin typeface="+mn-lt"/>
              <a:ea typeface="+mn-ea"/>
              <a:cs typeface="+mn-cs"/>
            </a:endParaRPr>
          </a:p>
        </p:txBody>
      </p:sp>
      <p:sp>
        <p:nvSpPr>
          <p:cNvPr id="16" name="文本框 15"/>
          <p:cNvSpPr txBox="1"/>
          <p:nvPr/>
        </p:nvSpPr>
        <p:spPr>
          <a:xfrm>
            <a:off x="884555" y="1436370"/>
            <a:ext cx="7702550" cy="368300"/>
          </a:xfrm>
          <a:prstGeom prst="rect">
            <a:avLst/>
          </a:prstGeom>
          <a:noFill/>
        </p:spPr>
        <p:txBody>
          <a:bodyPr wrap="none" rtlCol="0">
            <a:spAutoFit/>
          </a:bodyPr>
          <a:lstStyle/>
          <a:p>
            <a:r>
              <a:rPr lang="zh-CN" altLang="en-US"/>
              <a:t>打开建模模块</a:t>
            </a:r>
            <a:r>
              <a:rPr lang="en-US" altLang="zh-CN"/>
              <a:t> </a:t>
            </a:r>
            <a:r>
              <a:rPr lang="zh-CN" altLang="en-US"/>
              <a:t>》选择对应模块</a:t>
            </a:r>
            <a:r>
              <a:rPr lang="en-US" altLang="zh-CN"/>
              <a:t> </a:t>
            </a:r>
            <a:r>
              <a:rPr lang="zh-CN" altLang="en-US"/>
              <a:t>》点击编辑布局</a:t>
            </a:r>
            <a:r>
              <a:rPr lang="en-US" altLang="zh-CN"/>
              <a:t> </a:t>
            </a:r>
            <a:r>
              <a:rPr lang="zh-CN" altLang="en-US"/>
              <a:t>》选择插入</a:t>
            </a:r>
            <a:r>
              <a:rPr lang="en-US" altLang="zh-CN"/>
              <a:t> </a:t>
            </a:r>
            <a:r>
              <a:rPr lang="zh-CN" altLang="en-US"/>
              <a:t>》选择</a:t>
            </a:r>
            <a:r>
              <a:rPr lang="en-US" altLang="zh-CN"/>
              <a:t>E9</a:t>
            </a:r>
            <a:r>
              <a:rPr lang="zh-CN" altLang="en-US"/>
              <a:t>代码块</a:t>
            </a:r>
          </a:p>
        </p:txBody>
      </p:sp>
      <p:pic>
        <p:nvPicPr>
          <p:cNvPr id="17" name="图片 16"/>
          <p:cNvPicPr>
            <a:picLocks noChangeAspect="1"/>
          </p:cNvPicPr>
          <p:nvPr/>
        </p:nvPicPr>
        <p:blipFill>
          <a:blip r:embed="rId4"/>
          <a:stretch>
            <a:fillRect/>
          </a:stretch>
        </p:blipFill>
        <p:spPr>
          <a:xfrm>
            <a:off x="812800" y="1821180"/>
            <a:ext cx="11140440" cy="523938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44_7*a*1"/>
  <p:tag name="KSO_WM_TEMPLATE_CATEGORY" val="custom"/>
  <p:tag name="KSO_WM_TEMPLATE_INDEX" val="20204444"/>
  <p:tag name="KSO_WM_UNIT_LAYERLEVEL" val="1"/>
  <p:tag name="KSO_WM_TAG_VERSION" val="1.0"/>
  <p:tag name="KSO_WM_BEAUTIFY_FLAG" val="#wm#"/>
  <p:tag name="KSO_WM_UNIT_PRESET_TEXT" val="单击此处添加标题"/>
</p:tagLst>
</file>

<file path=ppt/tags/tag10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36,&quot;width&quot;:23040}"/>
</p:tagLst>
</file>

<file path=ppt/tags/tag10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107.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444_7*e*1"/>
  <p:tag name="KSO_WM_TEMPLATE_CATEGORY" val="custom"/>
  <p:tag name="KSO_WM_TEMPLATE_INDEX" val="20204444"/>
  <p:tag name="KSO_WM_UNIT_LAYERLEVEL" val="1"/>
  <p:tag name="KSO_WM_TAG_VERSION" val="1.0"/>
  <p:tag name="KSO_WM_BEAUTIFY_FLAG" val="#wm#"/>
  <p:tag name="KSO_WM_UNIT_PRESET_TEXT" val="第一章节"/>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44_7*i*2"/>
  <p:tag name="KSO_WM_TEMPLATE_CATEGORY" val="custom"/>
  <p:tag name="KSO_WM_TEMPLATE_INDEX" val="20204444"/>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44_7*i*3"/>
  <p:tag name="KSO_WM_TEMPLATE_CATEGORY" val="custom"/>
  <p:tag name="KSO_WM_TEMPLATE_INDEX" val="2020444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44_7*a*1"/>
  <p:tag name="KSO_WM_TEMPLATE_CATEGORY" val="custom"/>
  <p:tag name="KSO_WM_TEMPLATE_INDEX" val="20204444"/>
  <p:tag name="KSO_WM_UNIT_LAYERLEVEL" val="1"/>
  <p:tag name="KSO_WM_TAG_VERSION" val="1.0"/>
  <p:tag name="KSO_WM_BEAUTIFY_FLAG" val="#wm#"/>
  <p:tag name="KSO_WM_UNIT_PRESET_TEXT" val="单击此处添加标题"/>
</p:tagLst>
</file>

<file path=ppt/tags/tag1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118.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444_7*e*1"/>
  <p:tag name="KSO_WM_TEMPLATE_CATEGORY" val="custom"/>
  <p:tag name="KSO_WM_TEMPLATE_INDEX" val="20204444"/>
  <p:tag name="KSO_WM_UNIT_LAYERLEVEL" val="1"/>
  <p:tag name="KSO_WM_TAG_VERSION" val="1.0"/>
  <p:tag name="KSO_WM_BEAUTIFY_FLAG" val="#wm#"/>
  <p:tag name="KSO_WM_UNIT_PRESET_TEXT" val="第一章节"/>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44_7*i*2"/>
  <p:tag name="KSO_WM_TEMPLATE_CATEGORY" val="custom"/>
  <p:tag name="KSO_WM_TEMPLATE_INDEX" val="2020444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44_7*i*3"/>
  <p:tag name="KSO_WM_TEMPLATE_CATEGORY" val="custom"/>
  <p:tag name="KSO_WM_TEMPLATE_INDEX" val="20204444"/>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44_7*a*1"/>
  <p:tag name="KSO_WM_TEMPLATE_CATEGORY" val="custom"/>
  <p:tag name="KSO_WM_TEMPLATE_INDEX" val="20204444"/>
  <p:tag name="KSO_WM_UNIT_LAYERLEVEL" val="1"/>
  <p:tag name="KSO_WM_TAG_VERSION" val="1.0"/>
  <p:tag name="KSO_WM_BEAUTIFY_FLAG" val="#wm#"/>
  <p:tag name="KSO_WM_UNIT_PRESET_TEXT" val="单击此处添加标题"/>
</p:tagLst>
</file>

<file path=ppt/tags/tag12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8.xml><?xml version="1.0" encoding="utf-8"?>
<p:tagLst xmlns:a="http://schemas.openxmlformats.org/drawingml/2006/main" xmlns:r="http://schemas.openxmlformats.org/officeDocument/2006/relationships"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129.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444_7*e*1"/>
  <p:tag name="KSO_WM_TEMPLATE_CATEGORY" val="custom"/>
  <p:tag name="KSO_WM_TEMPLATE_INDEX" val="20204444"/>
  <p:tag name="KSO_WM_UNIT_LAYERLEVEL" val="1"/>
  <p:tag name="KSO_WM_TAG_VERSION" val="1.0"/>
  <p:tag name="KSO_WM_BEAUTIFY_FLAG" val="#wm#"/>
  <p:tag name="KSO_WM_UNIT_PRESET_TEXT" val="第一章节"/>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44_7*i*2"/>
  <p:tag name="KSO_WM_TEMPLATE_CATEGORY" val="custom"/>
  <p:tag name="KSO_WM_TEMPLATE_INDEX" val="20204444"/>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44_7*i*3"/>
  <p:tag name="KSO_WM_TEMPLATE_CATEGORY" val="custom"/>
  <p:tag name="KSO_WM_TEMPLATE_INDEX" val="20204444"/>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44_7*a*1"/>
  <p:tag name="KSO_WM_TEMPLATE_CATEGORY" val="custom"/>
  <p:tag name="KSO_WM_TEMPLATE_INDEX" val="20204444"/>
  <p:tag name="KSO_WM_UNIT_LAYERLEVEL" val="1"/>
  <p:tag name="KSO_WM_TAG_VERSION" val="1.0"/>
  <p:tag name="KSO_WM_BEAUTIFY_FLAG" val="#wm#"/>
  <p:tag name="KSO_WM_UNIT_PRESET_TEXT" val="单击此处添加标题"/>
</p:tagLst>
</file>

<file path=ppt/tags/tag1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5.xml><?xml version="1.0" encoding="utf-8"?>
<p:tagLst xmlns:a="http://schemas.openxmlformats.org/drawingml/2006/main" xmlns:r="http://schemas.openxmlformats.org/officeDocument/2006/relationships"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146.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444_7*e*1"/>
  <p:tag name="KSO_WM_TEMPLATE_CATEGORY" val="custom"/>
  <p:tag name="KSO_WM_TEMPLATE_INDEX" val="20204444"/>
  <p:tag name="KSO_WM_UNIT_LAYERLEVEL" val="1"/>
  <p:tag name="KSO_WM_TAG_VERSION" val="1.0"/>
  <p:tag name="KSO_WM_BEAUTIFY_FLAG" val="#wm#"/>
  <p:tag name="KSO_WM_UNIT_PRESET_TEXT" val="第一章节"/>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44_7*i*2"/>
  <p:tag name="KSO_WM_TEMPLATE_CATEGORY" val="custom"/>
  <p:tag name="KSO_WM_TEMPLATE_INDEX" val="20204444"/>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44_7*i*3"/>
  <p:tag name="KSO_WM_TEMPLATE_CATEGORY" val="custom"/>
  <p:tag name="KSO_WM_TEMPLATE_INDEX" val="20204444"/>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44_7*a*1"/>
  <p:tag name="KSO_WM_TEMPLATE_CATEGORY" val="custom"/>
  <p:tag name="KSO_WM_TEMPLATE_INDEX" val="20204444"/>
  <p:tag name="KSO_WM_UNIT_LAYERLEVEL" val="1"/>
  <p:tag name="KSO_WM_TAG_VERSION" val="1.0"/>
  <p:tag name="KSO_WM_BEAUTIFY_FLAG" val="#wm#"/>
  <p:tag name="KSO_WM_UNIT_PRESET_TEXT" val="单击此处添加标题"/>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36,&quot;width&quot;:23040}"/>
</p:tagLst>
</file>

<file path=ppt/tags/tag15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7.xml><?xml version="1.0" encoding="utf-8"?>
<p:tagLst xmlns:a="http://schemas.openxmlformats.org/drawingml/2006/main" xmlns:r="http://schemas.openxmlformats.org/officeDocument/2006/relationships"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158.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444_7*e*1"/>
  <p:tag name="KSO_WM_TEMPLATE_CATEGORY" val="custom"/>
  <p:tag name="KSO_WM_TEMPLATE_INDEX" val="20204444"/>
  <p:tag name="KSO_WM_UNIT_LAYERLEVEL" val="1"/>
  <p:tag name="KSO_WM_TAG_VERSION" val="1.0"/>
  <p:tag name="KSO_WM_BEAUTIFY_FLAG" val="#wm#"/>
  <p:tag name="KSO_WM_UNIT_PRESET_TEXT" val="第一章节"/>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44_7*i*2"/>
  <p:tag name="KSO_WM_TEMPLATE_CATEGORY" val="custom"/>
  <p:tag name="KSO_WM_TEMPLATE_INDEX" val="20204444"/>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44_7*i*3"/>
  <p:tag name="KSO_WM_TEMPLATE_CATEGORY" val="custom"/>
  <p:tag name="KSO_WM_TEMPLATE_INDEX" val="20204444"/>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44_7*a*1"/>
  <p:tag name="KSO_WM_TEMPLATE_CATEGORY" val="custom"/>
  <p:tag name="KSO_WM_TEMPLATE_INDEX" val="20204444"/>
  <p:tag name="KSO_WM_UNIT_LAYERLEVEL" val="1"/>
  <p:tag name="KSO_WM_TAG_VERSION" val="1.0"/>
  <p:tag name="KSO_WM_BEAUTIFY_FLAG" val="#wm#"/>
  <p:tag name="KSO_WM_UNIT_PRESET_TEXT" val="单击此处添加标题"/>
</p:tagLst>
</file>

<file path=ppt/tags/tag16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64,&quot;width&quot;:13508}"/>
</p:tagLst>
</file>

<file path=ppt/tags/tag16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LAYERLEVEL" val="1"/>
  <p:tag name="KSO_WM_TAG_VERSION" val="1.0"/>
  <p:tag name="KSO_WM_BEAUTIFY_FLAG" val="#wm#"/>
  <p:tag name="KSO_WM_TEMPLATE_CATEGORY" val="custom"/>
  <p:tag name="KSO_WM_TEMPLATE_INDEX" val="20206026"/>
  <p:tag name="KSO_WM_UNIT_ID" val="custom20206026_4*i*1"/>
  <p:tag name="KSO_WM_UNIT_TYPE" val="i"/>
  <p:tag name="KSO_WM_UNIT_INDEX" val="1"/>
  <p:tag name="KSO_WM_UNIT_LINE_FORE_SCHEMECOLOR_INDEX" val="14"/>
  <p:tag name="KSO_WM_UNIT_LINE_FILL_TYPE" val="2"/>
  <p:tag name="KSO_WM_UNIT_USESOURCEFORMAT_APPLY" val="1"/>
</p:tagLst>
</file>

<file path=ppt/tags/tag17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录"/>
  <p:tag name="KSO_WM_TEMPLATE_CATEGORY" val="custom"/>
  <p:tag name="KSO_WM_TEMPLATE_INDEX" val="20206026"/>
  <p:tag name="KSO_WM_UNIT_ID" val="custom20206026_4*a*1"/>
  <p:tag name="KSO_WM_UNIT_ISNUMDGMTITLE" val="0"/>
  <p:tag name="KSO_WM_UNIT_TEXT_FILL_FORE_SCHEMECOLOR_INDEX" val="13"/>
  <p:tag name="KSO_WM_UNIT_TEXT_FILL_TYPE" val="1"/>
  <p:tag name="KSO_WM_UNIT_USESOURCEFORMAT_APPLY" val="1"/>
</p:tagLst>
</file>

<file path=ppt/tags/tag18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19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553"/>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444_7*e*1"/>
  <p:tag name="KSO_WM_TEMPLATE_CATEGORY" val="custom"/>
  <p:tag name="KSO_WM_TEMPLATE_INDEX" val="20204444"/>
  <p:tag name="KSO_WM_UNIT_LAYERLEVEL" val="1"/>
  <p:tag name="KSO_WM_TAG_VERSION" val="1.0"/>
  <p:tag name="KSO_WM_BEAUTIFY_FLAG" val="#wm#"/>
  <p:tag name="KSO_WM_UNIT_PRESET_TEXT" val="第一章节"/>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44_7*i*2"/>
  <p:tag name="KSO_WM_TEMPLATE_CATEGORY" val="custom"/>
  <p:tag name="KSO_WM_TEMPLATE_INDEX" val="2020444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44_7*i*3"/>
  <p:tag name="KSO_WM_TEMPLATE_CATEGORY" val="custom"/>
  <p:tag name="KSO_WM_TEMPLATE_INDEX" val="2020444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44_7*a*1"/>
  <p:tag name="KSO_WM_TEMPLATE_CATEGORY" val="custom"/>
  <p:tag name="KSO_WM_TEMPLATE_INDEX" val="20204444"/>
  <p:tag name="KSO_WM_UNIT_LAYERLEVEL" val="1"/>
  <p:tag name="KSO_WM_TAG_VERSION" val="1.0"/>
  <p:tag name="KSO_WM_BEAUTIFY_FLAG" val="#wm#"/>
  <p:tag name="KSO_WM_UNIT_PRESET_TEXT" val="单击此处添加标题"/>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36,&quot;width&quot;:23040}"/>
</p:tagLst>
</file>

<file path=ppt/tags/tag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1.xml><?xml version="1.0" encoding="utf-8"?>
<p:tagLst xmlns:a="http://schemas.openxmlformats.org/drawingml/2006/main" xmlns:r="http://schemas.openxmlformats.org/officeDocument/2006/relationships"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42.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444_7*e*1"/>
  <p:tag name="KSO_WM_TEMPLATE_CATEGORY" val="custom"/>
  <p:tag name="KSO_WM_TEMPLATE_INDEX" val="20204444"/>
  <p:tag name="KSO_WM_UNIT_LAYERLEVEL" val="1"/>
  <p:tag name="KSO_WM_TAG_VERSION" val="1.0"/>
  <p:tag name="KSO_WM_BEAUTIFY_FLAG" val="#wm#"/>
  <p:tag name="KSO_WM_UNIT_PRESET_TEXT" val="第一章节"/>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44_7*i*2"/>
  <p:tag name="KSO_WM_TEMPLATE_CATEGORY" val="custom"/>
  <p:tag name="KSO_WM_TEMPLATE_INDEX" val="20204444"/>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44_7*i*3"/>
  <p:tag name="KSO_WM_TEMPLATE_CATEGORY" val="custom"/>
  <p:tag name="KSO_WM_TEMPLATE_INDEX" val="20204444"/>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44_7*a*1"/>
  <p:tag name="KSO_WM_TEMPLATE_CATEGORY" val="custom"/>
  <p:tag name="KSO_WM_TEMPLATE_INDEX" val="20204444"/>
  <p:tag name="KSO_WM_UNIT_LAYERLEVEL" val="1"/>
  <p:tag name="KSO_WM_TAG_VERSION" val="1.0"/>
  <p:tag name="KSO_WM_BEAUTIFY_FLAG" val="#wm#"/>
  <p:tag name="KSO_WM_UNIT_PRESET_TEXT" val="单击此处添加标题"/>
</p:tagLst>
</file>

<file path=ppt/tags/tag4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TABLE_BEAUTIFY" val="smartTable{47ca21b6-11e7-49ea-aeea-3f9be9eee65a}"/>
  <p:tag name="TABLE_ENDDRAG_ORIGIN_RECT" val="572*121"/>
  <p:tag name="TABLE_ENDDRAG_RECT" val="428*143*572*121"/>
</p:tagLst>
</file>

<file path=ppt/tags/tag61.xml><?xml version="1.0" encoding="utf-8"?>
<p:tagLst xmlns:a="http://schemas.openxmlformats.org/drawingml/2006/main" xmlns:r="http://schemas.openxmlformats.org/officeDocument/2006/relationships" xmlns:p="http://schemas.openxmlformats.org/presentationml/2006/main">
  <p:tag name="KSO_WM_UNIT_TABLE_BEAUTIFY" val="smartTable{41e51fe7-3ea6-4708-86b2-3fcc88da97a0}"/>
  <p:tag name="TABLE_ENDDRAG_ORIGIN_RECT" val="523*71"/>
  <p:tag name="TABLE_ENDDRAG_RECT" val="438*301*523*71"/>
</p:tagLst>
</file>

<file path=ppt/tags/tag6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36,&quot;width&quot;:23040}"/>
</p:tagLst>
</file>

<file path=ppt/tags/tag7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444_7*e*1"/>
  <p:tag name="KSO_WM_TEMPLATE_CATEGORY" val="custom"/>
  <p:tag name="KSO_WM_TEMPLATE_INDEX" val="20204444"/>
  <p:tag name="KSO_WM_UNIT_LAYERLEVEL" val="1"/>
  <p:tag name="KSO_WM_TAG_VERSION" val="1.0"/>
  <p:tag name="KSO_WM_BEAUTIFY_FLAG" val="#wm#"/>
  <p:tag name="KSO_WM_UNIT_PRESET_TEXT" val="第一章节"/>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44_7*i*2"/>
  <p:tag name="KSO_WM_TEMPLATE_CATEGORY" val="custom"/>
  <p:tag name="KSO_WM_TEMPLATE_INDEX" val="2020444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44_7*i*3"/>
  <p:tag name="KSO_WM_TEMPLATE_CATEGORY" val="custom"/>
  <p:tag name="KSO_WM_TEMPLATE_INDEX" val="2020444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44_7*a*1"/>
  <p:tag name="KSO_WM_TEMPLATE_CATEGORY" val="custom"/>
  <p:tag name="KSO_WM_TEMPLATE_INDEX" val="20204444"/>
  <p:tag name="KSO_WM_UNIT_LAYERLEVEL" val="1"/>
  <p:tag name="KSO_WM_TAG_VERSION" val="1.0"/>
  <p:tag name="KSO_WM_BEAUTIFY_FLAG" val="#wm#"/>
  <p:tag name="KSO_WM_UNIT_PRESET_TEXT" val="单击此处添加标题"/>
</p:tagLst>
</file>

<file path=ppt/tags/tag8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97.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04444_7*e*1"/>
  <p:tag name="KSO_WM_TEMPLATE_CATEGORY" val="custom"/>
  <p:tag name="KSO_WM_TEMPLATE_INDEX" val="20204444"/>
  <p:tag name="KSO_WM_UNIT_LAYERLEVEL" val="1"/>
  <p:tag name="KSO_WM_TAG_VERSION" val="1.0"/>
  <p:tag name="KSO_WM_BEAUTIFY_FLAG" val="#wm#"/>
  <p:tag name="KSO_WM_UNIT_PRESET_TEXT" val="第一章节"/>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44_7*i*2"/>
  <p:tag name="KSO_WM_TEMPLATE_CATEGORY" val="custom"/>
  <p:tag name="KSO_WM_TEMPLATE_INDEX" val="20204444"/>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44_7*i*3"/>
  <p:tag name="KSO_WM_TEMPLATE_CATEGORY" val="custom"/>
  <p:tag name="KSO_WM_TEMPLATE_INDEX" val="20204444"/>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自定义 93">
      <a:dk1>
        <a:srgbClr val="000000"/>
      </a:dk1>
      <a:lt1>
        <a:srgbClr val="FFFFFF"/>
      </a:lt1>
      <a:dk2>
        <a:srgbClr val="44546A"/>
      </a:dk2>
      <a:lt2>
        <a:srgbClr val="E7E6E6"/>
      </a:lt2>
      <a:accent1>
        <a:srgbClr val="003366"/>
      </a:accent1>
      <a:accent2>
        <a:srgbClr val="003366"/>
      </a:accent2>
      <a:accent3>
        <a:srgbClr val="003366"/>
      </a:accent3>
      <a:accent4>
        <a:srgbClr val="003366"/>
      </a:accent4>
      <a:accent5>
        <a:srgbClr val="003366"/>
      </a:accent5>
      <a:accent6>
        <a:srgbClr val="003366"/>
      </a:accent6>
      <a:hlink>
        <a:srgbClr val="003366"/>
      </a:hlink>
      <a:folHlink>
        <a:srgbClr val="00336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95000"/>
          </a:schemeClr>
        </a:solidFill>
        <a:ln w="9525" cap="flat" cmpd="sng" algn="ctr">
          <a:solidFill>
            <a:schemeClr val="tx2">
              <a:lumMod val="60000"/>
              <a:lumOff val="40000"/>
            </a:schemeClr>
          </a:solidFill>
          <a:prstDash val="solid"/>
          <a:round/>
          <a:headEnd type="none" w="med" len="med"/>
          <a:tailEnd type="none" w="med" len="med"/>
        </a:ln>
      </a:spPr>
      <a:bodyPr vert="horz" wrap="square" lIns="179705" tIns="71755" rIns="179705" bIns="71755" numCol="1" rtlCol="0" anchor="ctr" anchorCtr="0" compatLnSpc="1">
        <a:spAutoFit/>
      </a:bodyPr>
      <a:lstStyle>
        <a:defPPr algn="just" eaLnBrk="1" latinLnBrk="0" hangingPunct="1">
          <a:lnSpc>
            <a:spcPct val="150000"/>
          </a:lnSpc>
          <a:spcBef>
            <a:spcPts val="0"/>
          </a:spcBef>
          <a:spcAft>
            <a:spcPts val="0"/>
          </a:spcAft>
          <a:defRPr sz="1800" spc="100">
            <a:solidFill>
              <a:srgbClr val="FF0000"/>
            </a:solidFill>
            <a:uFillTx/>
            <a:latin typeface="微软雅黑" panose="020B0503020204020204" pitchFamily="34" charset="-122"/>
            <a:ea typeface="微软雅黑" panose="020B0503020204020204" pitchFamily="34" charset="-122"/>
            <a:cs typeface="+mn-ea"/>
            <a:sym typeface="微软雅黑 Light" panose="020B0502040204020203" pitchFamily="34"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6986</Words>
  <Application>Microsoft Office PowerPoint</Application>
  <PresentationFormat>自定义</PresentationFormat>
  <Paragraphs>842</Paragraphs>
  <Slides>76</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76</vt:i4>
      </vt:variant>
    </vt:vector>
  </HeadingPairs>
  <TitlesOfParts>
    <vt:vector size="86" baseType="lpstr">
      <vt:lpstr>汉仪中黑简</vt:lpstr>
      <vt:lpstr>黑体</vt:lpstr>
      <vt:lpstr>宋体</vt:lpstr>
      <vt:lpstr>微软雅黑</vt:lpstr>
      <vt:lpstr>微软雅黑 Light</vt:lpstr>
      <vt:lpstr>Arial</vt:lpstr>
      <vt:lpstr>Calibri</vt:lpstr>
      <vt:lpstr>DejaVu Sans Mono</vt:lpstr>
      <vt:lpstr>Wingdings</vt:lpstr>
      <vt:lpstr>自定义设计方案</vt:lpstr>
      <vt:lpstr>PowerPoint 演示文稿</vt:lpstr>
      <vt:lpstr>PowerPoint 演示文稿</vt:lpstr>
      <vt:lpstr>流程建模表单的校验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流程和建模action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建模的自定义菜单 建模的权限重构</vt:lpstr>
      <vt:lpstr>PowerPoint 演示文稿</vt:lpstr>
      <vt:lpstr>PowerPoint 演示文稿</vt:lpstr>
      <vt:lpstr>PowerPoint 演示文稿</vt:lpstr>
      <vt:lpstr>PowerPoint 演示文稿</vt:lpstr>
      <vt:lpstr>PowerPoint 演示文稿</vt:lpstr>
      <vt:lpstr>PowerPoint 演示文稿</vt:lpstr>
      <vt:lpstr>怎么发布一个定时任务</vt:lpstr>
      <vt:lpstr>PowerPoint 演示文稿</vt:lpstr>
      <vt:lpstr>PowerPoint 演示文稿</vt:lpstr>
      <vt:lpstr>怎么写API接口并发布</vt:lpstr>
      <vt:lpstr>PowerPoint 演示文稿</vt:lpstr>
      <vt:lpstr>PowerPoint 演示文稿</vt:lpstr>
      <vt:lpstr>PowerPoint 演示文稿</vt:lpstr>
      <vt:lpstr>怎么写WebService并发布</vt:lpstr>
      <vt:lpstr>PowerPoint 演示文稿</vt:lpstr>
      <vt:lpstr>PowerPoint 演示文稿</vt:lpstr>
      <vt:lpstr>PowerPoint 演示文稿</vt:lpstr>
      <vt:lpstr>怎么在后端拦截接口并修改</vt:lpstr>
      <vt:lpstr>PowerPoint 演示文稿</vt:lpstr>
      <vt:lpstr>PowerPoint 演示文稿</vt:lpstr>
      <vt:lpstr>PowerPoint 演示文稿</vt:lpstr>
      <vt:lpstr>PowerPoint 演示文稿</vt:lpstr>
      <vt:lpstr>PowerPoint 演示文稿</vt:lpstr>
      <vt:lpstr>PowerPoint 演示文稿</vt:lpstr>
      <vt:lpstr>怎么获取异构数据源，怎么获取配置文件</vt:lpstr>
      <vt:lpstr>PowerPoint 演示文稿</vt:lpstr>
      <vt:lpstr>PowerPoint 演示文稿</vt:lpstr>
      <vt:lpstr>PowerPoint 演示文稿</vt:lpstr>
      <vt:lpstr>短信，邮件，消息提醒接口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482</cp:revision>
  <dcterms:created xsi:type="dcterms:W3CDTF">2019-01-25T08:45:00Z</dcterms:created>
  <dcterms:modified xsi:type="dcterms:W3CDTF">2022-05-13T11:24:35Z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KSOTemplateUUID">
    <vt:lpwstr>v1.0_mb_HA5ZPLE9FrdARYdJ2UyGnA==</vt:lpwstr>
  </property>
  <property fmtid="{D5CDD505-2E9C-101B-9397-08002B2CF9AE}" pid="4" name="ICV">
    <vt:lpwstr>C02B380D10BE4FA5B296A14F99CDDC7F</vt:lpwstr>
  </property>
</Properties>
</file>